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9" r:id="rId18"/>
    <p:sldId id="280" r:id="rId19"/>
    <p:sldId id="281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660033"/>
    <a:srgbClr val="0033CC"/>
    <a:srgbClr val="CC0099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61" autoAdjust="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58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04FE9-FE76-4C7D-92E5-8E1D54762255}" type="datetimeFigureOut">
              <a:rPr lang="zh-TW" altLang="en-US" smtClean="0"/>
              <a:pPr/>
              <a:t>2015/10/6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5879E-F3BF-4C63-BB67-ACD6C8EE616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85739-CEBC-4646-BAFF-DAF5480ADDBC}" type="datetimeFigureOut">
              <a:rPr lang="zh-TW" altLang="en-US" smtClean="0"/>
              <a:pPr/>
              <a:t>2015/10/6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3326D-CF8E-41F1-ABE1-9A2653D59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5877272"/>
            <a:ext cx="9147765" cy="987816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 algn="ctr">
              <a:defRPr sz="1400" b="1">
                <a:solidFill>
                  <a:srgbClr val="006600"/>
                </a:solidFill>
                <a:latin typeface="+mj-ea"/>
                <a:ea typeface="+mj-ea"/>
              </a:defRPr>
            </a:lvl1pPr>
            <a:extLst/>
          </a:lstStyle>
          <a:p>
            <a:r>
              <a:rPr lang="en-US" altLang="zh-TW" smtClean="0"/>
              <a:t>2012/4/18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 algn="ctr">
              <a:defRPr sz="1400" b="1">
                <a:solidFill>
                  <a:srgbClr val="006600"/>
                </a:solidFill>
                <a:latin typeface="+mj-ea"/>
                <a:ea typeface="+mj-ea"/>
              </a:defRPr>
            </a:lvl1pPr>
            <a:extLst/>
          </a:lstStyle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 algn="ctr">
              <a:defRPr sz="1400" b="1">
                <a:solidFill>
                  <a:srgbClr val="006600"/>
                </a:solidFill>
                <a:latin typeface="+mj-ea"/>
                <a:ea typeface="+mj-ea"/>
              </a:defRPr>
            </a:lvl1pPr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altLang="zh-TW" smtClean="0"/>
              <a:t>2012/4/18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zh-TW" altLang="en-US" smtClean="0"/>
              <a:t>專案管理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ctr"/>
            <a:r>
              <a:rPr lang="en-US" altLang="zh-TW" smtClean="0"/>
              <a:t>2012/4/18</a:t>
            </a:r>
            <a:endParaRPr lang="zh-TW" altLang="en-US" dirty="0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335F2E-4766-4BCF-8331-E885B81C698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1.bmp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15004" y="1246900"/>
            <a:ext cx="4183769" cy="4656130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11760" y="3573016"/>
            <a:ext cx="6696744" cy="295232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zh-TW" altLang="en-US" b="1" dirty="0" smtClean="0">
                <a:solidFill>
                  <a:srgbClr val="FF6600"/>
                </a:solidFill>
              </a:rPr>
              <a:t>                                                             </a:t>
            </a:r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指導老師：蔡振昌  教授</a:t>
            </a:r>
            <a:endParaRPr lang="en-US" altLang="zh-TW" sz="11200" b="1" dirty="0" smtClean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                            組員：黃怡萍</a:t>
            </a:r>
            <a:endParaRPr lang="en-US" altLang="zh-TW" sz="11200" b="1" dirty="0" smtClean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                                        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吳致毅</a:t>
            </a:r>
            <a:endParaRPr lang="en-US" altLang="zh-TW" sz="11200" b="1" dirty="0" smtClean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                                        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張</a:t>
            </a:r>
            <a:r>
              <a:rPr lang="zh-TW" altLang="zh-TW" sz="11200" b="1" dirty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哲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誌</a:t>
            </a:r>
            <a:endParaRPr lang="en-US" altLang="zh-TW" sz="11200" b="1" dirty="0" smtClean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                                        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許</a:t>
            </a:r>
            <a:r>
              <a:rPr lang="zh-TW" altLang="zh-TW" sz="11200" b="1" dirty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婉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柔</a:t>
            </a:r>
            <a:endParaRPr lang="en-US" altLang="zh-TW" sz="11200" b="1" dirty="0" smtClean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                                        </a:t>
            </a:r>
            <a:r>
              <a:rPr lang="zh-TW" altLang="zh-TW" sz="11200" b="1" dirty="0" smtClean="0">
                <a:solidFill>
                  <a:srgbClr val="FF6600"/>
                </a:solidFill>
                <a:latin typeface="微軟正黑體" pitchFamily="34" charset="-120"/>
                <a:ea typeface="微軟正黑體" pitchFamily="34" charset="-120"/>
              </a:rPr>
              <a:t>李浩銘</a:t>
            </a:r>
            <a:endParaRPr lang="zh-TW" altLang="en-US" sz="11200" dirty="0">
              <a:solidFill>
                <a:srgbClr val="FF66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altLang="zh-TW" sz="1400" dirty="0" smtClean="0">
                <a:latin typeface="+mj-ea"/>
                <a:ea typeface="+mj-ea"/>
              </a:rPr>
              <a:t>2015/09/29</a:t>
            </a:r>
            <a:endParaRPr lang="zh-TW" altLang="en-US" sz="1400" dirty="0">
              <a:latin typeface="+mj-ea"/>
              <a:ea typeface="+mj-ea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zh-TW" altLang="en-US" sz="1400" b="1" dirty="0" smtClean="0">
                <a:latin typeface="+mj-ea"/>
                <a:ea typeface="+mj-ea"/>
              </a:rPr>
              <a:t>專案管理</a:t>
            </a:r>
            <a:endParaRPr lang="zh-TW" altLang="en-US" sz="1400" b="1" dirty="0">
              <a:latin typeface="+mj-ea"/>
              <a:ea typeface="+mj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r>
              <a:rPr lang="en-US" altLang="zh-TW" sz="1400" smtClean="0">
                <a:latin typeface="+mj-ea"/>
                <a:ea typeface="+mj-ea"/>
              </a:rPr>
              <a:t>1</a:t>
            </a:r>
            <a:endParaRPr lang="zh-TW" altLang="en-US" sz="1400" dirty="0">
              <a:latin typeface="+mj-ea"/>
              <a:ea typeface="+mj-ea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27584" y="188640"/>
            <a:ext cx="7524328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4800" b="1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專案名稱：</a:t>
            </a:r>
            <a:r>
              <a:rPr lang="zh-TW" altLang="zh-TW" sz="4800" b="1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異</a:t>
            </a:r>
            <a:r>
              <a:rPr lang="zh-TW" altLang="zh-TW" sz="4800" b="1" spc="50" dirty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業結盟</a:t>
            </a:r>
            <a:endParaRPr lang="en-US" altLang="zh-TW" sz="4800" b="1" spc="50" dirty="0" smtClean="0">
              <a:ln w="11430"/>
              <a:solidFill>
                <a:srgbClr val="CC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4800" b="1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  </a:t>
            </a:r>
            <a:r>
              <a:rPr lang="zh-TW" altLang="zh-TW" sz="4800" b="1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相關</a:t>
            </a:r>
            <a:r>
              <a:rPr lang="zh-TW" altLang="zh-TW" sz="4800" b="1" spc="50" dirty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企業：</a:t>
            </a:r>
            <a:r>
              <a:rPr lang="en-US" altLang="zh-TW" sz="4800" b="1" spc="50" dirty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JIT</a:t>
            </a:r>
            <a:r>
              <a:rPr lang="zh-TW" altLang="zh-TW" sz="4800" b="1" spc="50" dirty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快速剪髮</a:t>
            </a:r>
            <a:endParaRPr lang="zh-TW" altLang="en-US" sz="4800" b="1" spc="50" dirty="0">
              <a:ln w="11430"/>
              <a:solidFill>
                <a:srgbClr val="CC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1" name="圖片 10" descr="198692719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1963660"/>
            <a:ext cx="1903165" cy="12493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72010" y="1268760"/>
          <a:ext cx="8964486" cy="3024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3646"/>
                <a:gridCol w="1584516"/>
                <a:gridCol w="3888092"/>
                <a:gridCol w="929356"/>
                <a:gridCol w="688730"/>
                <a:gridCol w="470146"/>
              </a:tblGrid>
              <a:tr h="672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4.</a:t>
                      </a:r>
                      <a:r>
                        <a:rPr kumimoji="0" lang="zh-TW" sz="200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效益評估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4-1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成果調查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1.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統計促銷期間與去年同期</a:t>
                      </a:r>
                      <a:r>
                        <a:rPr kumimoji="0" lang="zh-TW" sz="2000" b="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營業</a:t>
                      </a:r>
                      <a:endParaRPr kumimoji="0" lang="en-US" altLang="zh-TW" sz="2000" b="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altLang="zh-TW" sz="2000" b="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    </a:t>
                      </a:r>
                      <a:r>
                        <a:rPr kumimoji="0" lang="zh-TW" sz="2000" b="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額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是否成長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李浩銘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效益評估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kumimoji="0" lang="zh-TW" sz="2000" b="0" kern="1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</a:rPr>
                        <a:t>4-2</a:t>
                      </a:r>
                      <a:r>
                        <a:rPr lang="zh-TW" sz="2000" kern="100">
                          <a:latin typeface="+mj-ea"/>
                          <a:ea typeface="+mj-ea"/>
                        </a:rPr>
                        <a:t>憑卷回收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促銷活動後回收優惠卷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統計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使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用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者多少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許婉柔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效益評估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28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</a:tr>
              <a:tr h="1680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4-3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發放批量過多、過少之查詢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活動結束後統計各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家業者產品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的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剩餘數量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依業者實際需求量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評估後續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發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放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批量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以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避免長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鞭效應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許婉柔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效益評估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3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10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94625" y="1772816"/>
          <a:ext cx="9013879" cy="44125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69063"/>
                <a:gridCol w="1584176"/>
                <a:gridCol w="648072"/>
                <a:gridCol w="648072"/>
                <a:gridCol w="648072"/>
                <a:gridCol w="648072"/>
                <a:gridCol w="648072"/>
                <a:gridCol w="648072"/>
                <a:gridCol w="936104"/>
                <a:gridCol w="936104"/>
              </a:tblGrid>
              <a:tr h="3648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主活動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次活動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五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六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七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八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九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十一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十二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尋找結盟業者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訪談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決定結盟條件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/>
                        <a:t>JIT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廠商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簽約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尋找印刷廠商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選定款式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樣本價格擬定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/>
                        <a:t>訂購批量</a:t>
                      </a:r>
                      <a:endParaRPr lang="zh-TW" sz="18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19" name="標題 1"/>
          <p:cNvSpPr txBox="1">
            <a:spLocks/>
          </p:cNvSpPr>
          <p:nvPr/>
        </p:nvSpPr>
        <p:spPr>
          <a:xfrm>
            <a:off x="1403648" y="1196752"/>
            <a:ext cx="129614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里程碑</a:t>
            </a:r>
            <a:endParaRPr lang="zh-TW" altLang="en-US" sz="2800" b="1" dirty="0">
              <a:latin typeface="+mj-ea"/>
            </a:endParaRPr>
          </a:p>
        </p:txBody>
      </p:sp>
      <p:sp>
        <p:nvSpPr>
          <p:cNvPr id="21" name="等腰三角形 20"/>
          <p:cNvSpPr/>
          <p:nvPr/>
        </p:nvSpPr>
        <p:spPr>
          <a:xfrm rot="10800000">
            <a:off x="4800903" y="2341267"/>
            <a:ext cx="432048" cy="216024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等腰三角形 22"/>
          <p:cNvSpPr/>
          <p:nvPr/>
        </p:nvSpPr>
        <p:spPr>
          <a:xfrm>
            <a:off x="4067944" y="2310243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等腰三角形 23"/>
          <p:cNvSpPr/>
          <p:nvPr/>
        </p:nvSpPr>
        <p:spPr>
          <a:xfrm>
            <a:off x="4813782" y="2912065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等腰三角形 24"/>
          <p:cNvSpPr/>
          <p:nvPr/>
        </p:nvSpPr>
        <p:spPr>
          <a:xfrm>
            <a:off x="4795637" y="3382750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等腰三角形 25"/>
          <p:cNvSpPr/>
          <p:nvPr/>
        </p:nvSpPr>
        <p:spPr>
          <a:xfrm>
            <a:off x="4808516" y="3742790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等腰三角形 26"/>
          <p:cNvSpPr/>
          <p:nvPr/>
        </p:nvSpPr>
        <p:spPr>
          <a:xfrm>
            <a:off x="4795637" y="4141467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等腰三角形 27"/>
          <p:cNvSpPr/>
          <p:nvPr/>
        </p:nvSpPr>
        <p:spPr>
          <a:xfrm>
            <a:off x="5387335" y="4588741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等腰三角形 28"/>
          <p:cNvSpPr/>
          <p:nvPr/>
        </p:nvSpPr>
        <p:spPr>
          <a:xfrm>
            <a:off x="5394948" y="5208708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等腰三角形 29"/>
          <p:cNvSpPr/>
          <p:nvPr/>
        </p:nvSpPr>
        <p:spPr>
          <a:xfrm>
            <a:off x="5400214" y="5774240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0" name="群組 49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31" name="矩形 30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向右箭號 31"/>
            <p:cNvSpPr/>
            <p:nvPr/>
          </p:nvSpPr>
          <p:spPr>
            <a:xfrm>
              <a:off x="2081561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33" name="向右箭號 32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向右箭號 33"/>
            <p:cNvSpPr/>
            <p:nvPr/>
          </p:nvSpPr>
          <p:spPr>
            <a:xfrm>
              <a:off x="1048960" y="51516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向右箭號 34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0" name="向右箭號 39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2" name="向右箭號 41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4" name="向右箭號 43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文字方塊 44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6" name="向右箭號 45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8" name="向右箭號 47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文字方塊 48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68867" y="476672"/>
          <a:ext cx="9039637" cy="47615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74741"/>
                <a:gridCol w="2016224"/>
                <a:gridCol w="792088"/>
                <a:gridCol w="648072"/>
                <a:gridCol w="720080"/>
                <a:gridCol w="720080"/>
                <a:gridCol w="648072"/>
                <a:gridCol w="648072"/>
                <a:gridCol w="936104"/>
                <a:gridCol w="936104"/>
              </a:tblGrid>
              <a:tr h="639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主活動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次活動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五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六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七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八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九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十一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十二</a:t>
                      </a:r>
                      <a:r>
                        <a:rPr lang="zh-TW" sz="2000" kern="100" dirty="0" smtClean="0"/>
                        <a:t>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執行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0" kern="1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發放產品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簽訂合約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以驗證方式確保專案執行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latin typeface="+mj-ea"/>
                          <a:ea typeface="+mj-ea"/>
                        </a:rPr>
                        <a:t>效益評估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成果調查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憑卷回收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0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發放批量過多、過少之查詢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kern="100" dirty="0">
                        <a:latin typeface="標楷體"/>
                        <a:ea typeface="新細明體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sp>
        <p:nvSpPr>
          <p:cNvPr id="8" name="等腰三角形 7"/>
          <p:cNvSpPr/>
          <p:nvPr/>
        </p:nvSpPr>
        <p:spPr>
          <a:xfrm>
            <a:off x="6065915" y="1327889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等腰三角形 9"/>
          <p:cNvSpPr/>
          <p:nvPr/>
        </p:nvSpPr>
        <p:spPr>
          <a:xfrm>
            <a:off x="6071181" y="1981227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等腰三角形 10"/>
          <p:cNvSpPr/>
          <p:nvPr/>
        </p:nvSpPr>
        <p:spPr>
          <a:xfrm>
            <a:off x="6045423" y="2708920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等腰三角形 11"/>
          <p:cNvSpPr/>
          <p:nvPr/>
        </p:nvSpPr>
        <p:spPr>
          <a:xfrm>
            <a:off x="6065915" y="3403242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等腰三角形 12"/>
          <p:cNvSpPr/>
          <p:nvPr/>
        </p:nvSpPr>
        <p:spPr>
          <a:xfrm>
            <a:off x="6708993" y="4064193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/>
          <p:cNvSpPr/>
          <p:nvPr/>
        </p:nvSpPr>
        <p:spPr>
          <a:xfrm>
            <a:off x="6721872" y="4738023"/>
            <a:ext cx="432048" cy="2160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sp>
        <p:nvSpPr>
          <p:cNvPr id="83" name="標題 1"/>
          <p:cNvSpPr txBox="1">
            <a:spLocks/>
          </p:cNvSpPr>
          <p:nvPr/>
        </p:nvSpPr>
        <p:spPr>
          <a:xfrm>
            <a:off x="1403648" y="1196752"/>
            <a:ext cx="165618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發展時程</a:t>
            </a:r>
            <a:endParaRPr lang="zh-TW" altLang="en-US" sz="2800" b="1" dirty="0">
              <a:latin typeface="+mj-ea"/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6462" y="0"/>
            <a:ext cx="9137538" cy="1115999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向右箭號 84"/>
          <p:cNvSpPr/>
          <p:nvPr/>
        </p:nvSpPr>
        <p:spPr>
          <a:xfrm>
            <a:off x="2081561" y="57507"/>
            <a:ext cx="944900" cy="1008111"/>
          </a:xfrm>
          <a:prstGeom prst="rightArrow">
            <a:avLst/>
          </a:prstGeom>
          <a:solidFill>
            <a:srgbClr val="FFFF6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600" dirty="0"/>
          </a:p>
        </p:txBody>
      </p:sp>
      <p:sp>
        <p:nvSpPr>
          <p:cNvPr id="86" name="向右箭號 85"/>
          <p:cNvSpPr/>
          <p:nvPr/>
        </p:nvSpPr>
        <p:spPr>
          <a:xfrm>
            <a:off x="92466" y="51516"/>
            <a:ext cx="879134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向右箭號 86"/>
          <p:cNvSpPr/>
          <p:nvPr/>
        </p:nvSpPr>
        <p:spPr>
          <a:xfrm>
            <a:off x="1048960" y="51516"/>
            <a:ext cx="956510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向右箭號 87"/>
          <p:cNvSpPr/>
          <p:nvPr/>
        </p:nvSpPr>
        <p:spPr>
          <a:xfrm>
            <a:off x="3098453" y="77998"/>
            <a:ext cx="889870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/>
          <p:cNvSpPr txBox="1"/>
          <p:nvPr/>
        </p:nvSpPr>
        <p:spPr>
          <a:xfrm>
            <a:off x="971600" y="285146"/>
            <a:ext cx="8640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範疇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2005470" y="309773"/>
            <a:ext cx="8640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時間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3052219" y="305635"/>
            <a:ext cx="8640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成本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22617" y="306902"/>
            <a:ext cx="9489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章程</a:t>
            </a:r>
            <a:endParaRPr lang="zh-TW" altLang="en-US" sz="2600" b="1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3" name="向右箭號 92"/>
          <p:cNvSpPr/>
          <p:nvPr/>
        </p:nvSpPr>
        <p:spPr>
          <a:xfrm>
            <a:off x="4104422" y="52353"/>
            <a:ext cx="938263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文字方塊 93"/>
          <p:cNvSpPr txBox="1"/>
          <p:nvPr/>
        </p:nvSpPr>
        <p:spPr>
          <a:xfrm>
            <a:off x="4047452" y="279989"/>
            <a:ext cx="9232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品質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5" name="向右箭號 94"/>
          <p:cNvSpPr/>
          <p:nvPr/>
        </p:nvSpPr>
        <p:spPr>
          <a:xfrm>
            <a:off x="5133026" y="44628"/>
            <a:ext cx="938263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6" name="文字方塊 95"/>
          <p:cNvSpPr txBox="1"/>
          <p:nvPr/>
        </p:nvSpPr>
        <p:spPr>
          <a:xfrm>
            <a:off x="5076056" y="272264"/>
            <a:ext cx="9232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人資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7" name="向右箭號 96"/>
          <p:cNvSpPr/>
          <p:nvPr/>
        </p:nvSpPr>
        <p:spPr>
          <a:xfrm>
            <a:off x="6141138" y="44628"/>
            <a:ext cx="938263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文字方塊 97"/>
          <p:cNvSpPr txBox="1"/>
          <p:nvPr/>
        </p:nvSpPr>
        <p:spPr>
          <a:xfrm>
            <a:off x="6084168" y="272264"/>
            <a:ext cx="9232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溝通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9" name="向右箭號 98"/>
          <p:cNvSpPr/>
          <p:nvPr/>
        </p:nvSpPr>
        <p:spPr>
          <a:xfrm>
            <a:off x="7143984" y="44628"/>
            <a:ext cx="938263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0" name="文字方塊 99"/>
          <p:cNvSpPr txBox="1"/>
          <p:nvPr/>
        </p:nvSpPr>
        <p:spPr>
          <a:xfrm>
            <a:off x="7087014" y="272264"/>
            <a:ext cx="9232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風險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1" name="向右箭號 100"/>
          <p:cNvSpPr/>
          <p:nvPr/>
        </p:nvSpPr>
        <p:spPr>
          <a:xfrm>
            <a:off x="8170241" y="44628"/>
            <a:ext cx="938263" cy="1008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2" name="文字方塊 101"/>
          <p:cNvSpPr txBox="1"/>
          <p:nvPr/>
        </p:nvSpPr>
        <p:spPr>
          <a:xfrm>
            <a:off x="8113271" y="272264"/>
            <a:ext cx="9232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採購</a:t>
            </a:r>
            <a:endParaRPr lang="zh-TW" alt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268" name="群組 267"/>
          <p:cNvGrpSpPr/>
          <p:nvPr/>
        </p:nvGrpSpPr>
        <p:grpSpPr>
          <a:xfrm>
            <a:off x="323528" y="188640"/>
            <a:ext cx="8424936" cy="6525344"/>
            <a:chOff x="1838325" y="1381125"/>
            <a:chExt cx="5210175" cy="5476875"/>
          </a:xfrm>
        </p:grpSpPr>
        <p:sp>
          <p:nvSpPr>
            <p:cNvPr id="26828" name="Rectangle 204"/>
            <p:cNvSpPr>
              <a:spLocks noChangeArrowheads="1"/>
            </p:cNvSpPr>
            <p:nvPr/>
          </p:nvSpPr>
          <p:spPr bwMode="auto">
            <a:xfrm>
              <a:off x="3514725" y="4543425"/>
              <a:ext cx="10191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執行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29" name="Rectangle 205"/>
            <p:cNvSpPr>
              <a:spLocks noChangeArrowheads="1"/>
            </p:cNvSpPr>
            <p:nvPr/>
          </p:nvSpPr>
          <p:spPr bwMode="auto">
            <a:xfrm>
              <a:off x="2990850" y="2790825"/>
              <a:ext cx="8667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JIT(3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6830" name="Rectangle 206"/>
            <p:cNvSpPr>
              <a:spLocks noChangeArrowheads="1"/>
            </p:cNvSpPr>
            <p:nvPr/>
          </p:nvSpPr>
          <p:spPr bwMode="auto">
            <a:xfrm>
              <a:off x="3181350" y="3352800"/>
              <a:ext cx="16002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尋找印刷廠商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(</a:t>
              </a: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1" dirty="0" smtClean="0">
                <a:solidFill>
                  <a:srgbClr val="FF0000"/>
                </a:solidFill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1" name="Rectangle 207"/>
            <p:cNvSpPr>
              <a:spLocks noChangeArrowheads="1"/>
            </p:cNvSpPr>
            <p:nvPr/>
          </p:nvSpPr>
          <p:spPr bwMode="auto">
            <a:xfrm>
              <a:off x="1838325" y="4038600"/>
              <a:ext cx="12858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選定款式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(8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2" name="Rectangle 208"/>
            <p:cNvSpPr>
              <a:spLocks noChangeArrowheads="1"/>
            </p:cNvSpPr>
            <p:nvPr/>
          </p:nvSpPr>
          <p:spPr bwMode="auto">
            <a:xfrm>
              <a:off x="3209925" y="4040188"/>
              <a:ext cx="1619250" cy="3698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樣式價格擬定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(15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3" name="Rectangle 209"/>
            <p:cNvSpPr>
              <a:spLocks noChangeArrowheads="1"/>
            </p:cNvSpPr>
            <p:nvPr/>
          </p:nvSpPr>
          <p:spPr bwMode="auto">
            <a:xfrm>
              <a:off x="4876800" y="4038600"/>
              <a:ext cx="12192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訂購批量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(7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4" name="Rectangle 210"/>
            <p:cNvSpPr>
              <a:spLocks noChangeArrowheads="1"/>
            </p:cNvSpPr>
            <p:nvPr/>
          </p:nvSpPr>
          <p:spPr bwMode="auto">
            <a:xfrm>
              <a:off x="1914525" y="5257800"/>
              <a:ext cx="131445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發放產品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(7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5" name="Rectangle 211"/>
            <p:cNvSpPr>
              <a:spLocks noChangeArrowheads="1"/>
            </p:cNvSpPr>
            <p:nvPr/>
          </p:nvSpPr>
          <p:spPr bwMode="auto">
            <a:xfrm>
              <a:off x="3314700" y="5791200"/>
              <a:ext cx="13716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效益評估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(</a:t>
              </a: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1" dirty="0" smtClean="0">
                <a:solidFill>
                  <a:srgbClr val="FF0000"/>
                </a:solidFill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6" name="Rectangle 212"/>
            <p:cNvSpPr>
              <a:spLocks noChangeArrowheads="1"/>
            </p:cNvSpPr>
            <p:nvPr/>
          </p:nvSpPr>
          <p:spPr bwMode="auto">
            <a:xfrm>
              <a:off x="1943100" y="6486525"/>
              <a:ext cx="12858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成果調查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(10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7" name="Rectangle 213"/>
            <p:cNvSpPr>
              <a:spLocks noChangeArrowheads="1"/>
            </p:cNvSpPr>
            <p:nvPr/>
          </p:nvSpPr>
          <p:spPr bwMode="auto">
            <a:xfrm>
              <a:off x="3314700" y="6486525"/>
              <a:ext cx="131445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憑卷回收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(28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8" name="Rectangle 214"/>
            <p:cNvSpPr>
              <a:spLocks noChangeArrowheads="1"/>
            </p:cNvSpPr>
            <p:nvPr/>
          </p:nvSpPr>
          <p:spPr bwMode="auto">
            <a:xfrm>
              <a:off x="4686300" y="6486525"/>
              <a:ext cx="22479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發放批量過多、過少查詢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(3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39" name="Rectangle 215"/>
            <p:cNvSpPr>
              <a:spLocks noChangeArrowheads="1"/>
            </p:cNvSpPr>
            <p:nvPr/>
          </p:nvSpPr>
          <p:spPr bwMode="auto">
            <a:xfrm>
              <a:off x="4581525" y="5257800"/>
              <a:ext cx="24669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以驗證方式確保專案執行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(6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0" name="Rectangle 216"/>
            <p:cNvSpPr>
              <a:spLocks noChangeArrowheads="1"/>
            </p:cNvSpPr>
            <p:nvPr/>
          </p:nvSpPr>
          <p:spPr bwMode="auto">
            <a:xfrm>
              <a:off x="3314700" y="5257800"/>
              <a:ext cx="12192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簽訂合約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(7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1" name="Rectangle 217"/>
            <p:cNvSpPr>
              <a:spLocks noChangeArrowheads="1"/>
            </p:cNvSpPr>
            <p:nvPr/>
          </p:nvSpPr>
          <p:spPr bwMode="auto">
            <a:xfrm>
              <a:off x="3181350" y="1381125"/>
              <a:ext cx="160020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尋找結盟廠商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(</a:t>
              </a:r>
              <a:r>
                <a:rPr kumimoji="1" lang="zh-TW" altLang="en-US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1" dirty="0" smtClean="0">
                  <a:solidFill>
                    <a:srgbClr val="FF0000"/>
                  </a:solidFill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1" dirty="0" smtClean="0">
                <a:solidFill>
                  <a:srgbClr val="FF0000"/>
                </a:solidFill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2" name="Rectangle 218"/>
            <p:cNvSpPr>
              <a:spLocks noChangeArrowheads="1"/>
            </p:cNvSpPr>
            <p:nvPr/>
          </p:nvSpPr>
          <p:spPr bwMode="auto">
            <a:xfrm>
              <a:off x="2076450" y="2085975"/>
              <a:ext cx="1047750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訪談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(15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3" name="Rectangle 219"/>
            <p:cNvSpPr>
              <a:spLocks noChangeArrowheads="1"/>
            </p:cNvSpPr>
            <p:nvPr/>
          </p:nvSpPr>
          <p:spPr bwMode="auto">
            <a:xfrm>
              <a:off x="4019550" y="2790825"/>
              <a:ext cx="9048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廠商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(3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4" name="Rectangle 220"/>
            <p:cNvSpPr>
              <a:spLocks noChangeArrowheads="1"/>
            </p:cNvSpPr>
            <p:nvPr/>
          </p:nvSpPr>
          <p:spPr bwMode="auto">
            <a:xfrm>
              <a:off x="4781550" y="2085975"/>
              <a:ext cx="1019175" cy="3714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簽約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(2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26845" name="AutoShape 221"/>
            <p:cNvSpPr>
              <a:spLocks noChangeArrowheads="1"/>
            </p:cNvSpPr>
            <p:nvPr/>
          </p:nvSpPr>
          <p:spPr bwMode="auto">
            <a:xfrm>
              <a:off x="3181350" y="2085975"/>
              <a:ext cx="1552575" cy="371475"/>
            </a:xfrm>
            <a:prstGeom prst="flowChartProcess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決定結盟條件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(8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天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新細明體" pitchFamily="18" charset="-12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cxnSp>
          <p:nvCxnSpPr>
            <p:cNvPr id="26846" name="AutoShape 222"/>
            <p:cNvCxnSpPr>
              <a:cxnSpLocks noChangeShapeType="1"/>
            </p:cNvCxnSpPr>
            <p:nvPr/>
          </p:nvCxnSpPr>
          <p:spPr bwMode="auto">
            <a:xfrm>
              <a:off x="3933825" y="1752600"/>
              <a:ext cx="0" cy="10477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47" name="AutoShape 223"/>
            <p:cNvCxnSpPr>
              <a:cxnSpLocks noChangeShapeType="1"/>
            </p:cNvCxnSpPr>
            <p:nvPr/>
          </p:nvCxnSpPr>
          <p:spPr bwMode="auto">
            <a:xfrm>
              <a:off x="2733675" y="1857375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48" name="AutoShape 224"/>
            <p:cNvCxnSpPr>
              <a:cxnSpLocks noChangeShapeType="1"/>
            </p:cNvCxnSpPr>
            <p:nvPr/>
          </p:nvCxnSpPr>
          <p:spPr bwMode="auto">
            <a:xfrm>
              <a:off x="2733675" y="185737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49" name="AutoShape 225"/>
            <p:cNvCxnSpPr>
              <a:cxnSpLocks noChangeShapeType="1"/>
            </p:cNvCxnSpPr>
            <p:nvPr/>
          </p:nvCxnSpPr>
          <p:spPr bwMode="auto">
            <a:xfrm>
              <a:off x="3933825" y="185737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0" name="AutoShape 226"/>
            <p:cNvCxnSpPr>
              <a:cxnSpLocks noChangeShapeType="1"/>
            </p:cNvCxnSpPr>
            <p:nvPr/>
          </p:nvCxnSpPr>
          <p:spPr bwMode="auto">
            <a:xfrm>
              <a:off x="5076825" y="185737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1" name="AutoShape 227"/>
            <p:cNvCxnSpPr>
              <a:cxnSpLocks noChangeShapeType="1"/>
            </p:cNvCxnSpPr>
            <p:nvPr/>
          </p:nvCxnSpPr>
          <p:spPr bwMode="auto">
            <a:xfrm flipH="1">
              <a:off x="3629025" y="2457450"/>
              <a:ext cx="304800" cy="33337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2" name="AutoShape 228"/>
            <p:cNvCxnSpPr>
              <a:cxnSpLocks noChangeShapeType="1"/>
            </p:cNvCxnSpPr>
            <p:nvPr/>
          </p:nvCxnSpPr>
          <p:spPr bwMode="auto">
            <a:xfrm>
              <a:off x="3933825" y="2457450"/>
              <a:ext cx="342900" cy="33337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3" name="AutoShape 229"/>
            <p:cNvCxnSpPr>
              <a:cxnSpLocks noChangeShapeType="1"/>
            </p:cNvCxnSpPr>
            <p:nvPr/>
          </p:nvCxnSpPr>
          <p:spPr bwMode="auto">
            <a:xfrm>
              <a:off x="3629025" y="3162300"/>
              <a:ext cx="304800" cy="1905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4" name="AutoShape 230"/>
            <p:cNvCxnSpPr>
              <a:cxnSpLocks noChangeShapeType="1"/>
            </p:cNvCxnSpPr>
            <p:nvPr/>
          </p:nvCxnSpPr>
          <p:spPr bwMode="auto">
            <a:xfrm flipH="1">
              <a:off x="4019550" y="3162300"/>
              <a:ext cx="257175" cy="1905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5" name="AutoShape 231"/>
            <p:cNvCxnSpPr>
              <a:cxnSpLocks noChangeShapeType="1"/>
            </p:cNvCxnSpPr>
            <p:nvPr/>
          </p:nvCxnSpPr>
          <p:spPr bwMode="auto">
            <a:xfrm>
              <a:off x="3981450" y="3705225"/>
              <a:ext cx="0" cy="10477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6" name="AutoShape 232"/>
            <p:cNvCxnSpPr>
              <a:cxnSpLocks noChangeShapeType="1"/>
            </p:cNvCxnSpPr>
            <p:nvPr/>
          </p:nvCxnSpPr>
          <p:spPr bwMode="auto">
            <a:xfrm>
              <a:off x="2781300" y="3810000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7" name="AutoShape 233"/>
            <p:cNvCxnSpPr>
              <a:cxnSpLocks noChangeShapeType="1"/>
            </p:cNvCxnSpPr>
            <p:nvPr/>
          </p:nvCxnSpPr>
          <p:spPr bwMode="auto">
            <a:xfrm>
              <a:off x="2781300" y="38100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8" name="AutoShape 234"/>
            <p:cNvCxnSpPr>
              <a:cxnSpLocks noChangeShapeType="1"/>
            </p:cNvCxnSpPr>
            <p:nvPr/>
          </p:nvCxnSpPr>
          <p:spPr bwMode="auto">
            <a:xfrm>
              <a:off x="3981450" y="38100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59" name="AutoShape 235"/>
            <p:cNvCxnSpPr>
              <a:cxnSpLocks noChangeShapeType="1"/>
            </p:cNvCxnSpPr>
            <p:nvPr/>
          </p:nvCxnSpPr>
          <p:spPr bwMode="auto">
            <a:xfrm>
              <a:off x="5124450" y="38100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0" name="AutoShape 236"/>
            <p:cNvCxnSpPr>
              <a:cxnSpLocks noChangeShapeType="1"/>
            </p:cNvCxnSpPr>
            <p:nvPr/>
          </p:nvCxnSpPr>
          <p:spPr bwMode="auto">
            <a:xfrm>
              <a:off x="2733675" y="2457450"/>
              <a:ext cx="0" cy="103822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1" name="AutoShape 237"/>
            <p:cNvCxnSpPr>
              <a:cxnSpLocks noChangeShapeType="1"/>
            </p:cNvCxnSpPr>
            <p:nvPr/>
          </p:nvCxnSpPr>
          <p:spPr bwMode="auto">
            <a:xfrm>
              <a:off x="5076825" y="2457450"/>
              <a:ext cx="0" cy="103822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2" name="AutoShape 238"/>
            <p:cNvCxnSpPr>
              <a:cxnSpLocks noChangeShapeType="1"/>
            </p:cNvCxnSpPr>
            <p:nvPr/>
          </p:nvCxnSpPr>
          <p:spPr bwMode="auto">
            <a:xfrm>
              <a:off x="2733675" y="3495675"/>
              <a:ext cx="447675" cy="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3" name="AutoShape 239"/>
            <p:cNvCxnSpPr>
              <a:cxnSpLocks noChangeShapeType="1"/>
            </p:cNvCxnSpPr>
            <p:nvPr/>
          </p:nvCxnSpPr>
          <p:spPr bwMode="auto">
            <a:xfrm flipH="1">
              <a:off x="4781550" y="3495675"/>
              <a:ext cx="295275" cy="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4" name="AutoShape 240"/>
            <p:cNvCxnSpPr>
              <a:cxnSpLocks noChangeShapeType="1"/>
            </p:cNvCxnSpPr>
            <p:nvPr/>
          </p:nvCxnSpPr>
          <p:spPr bwMode="auto">
            <a:xfrm>
              <a:off x="2781300" y="4495800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5" name="AutoShape 241"/>
            <p:cNvCxnSpPr>
              <a:cxnSpLocks noChangeShapeType="1"/>
            </p:cNvCxnSpPr>
            <p:nvPr/>
          </p:nvCxnSpPr>
          <p:spPr bwMode="auto">
            <a:xfrm>
              <a:off x="2781300" y="4410075"/>
              <a:ext cx="1588" cy="8572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6" name="AutoShape 242"/>
            <p:cNvCxnSpPr>
              <a:cxnSpLocks noChangeShapeType="1"/>
            </p:cNvCxnSpPr>
            <p:nvPr/>
          </p:nvCxnSpPr>
          <p:spPr bwMode="auto">
            <a:xfrm>
              <a:off x="3981450" y="4495800"/>
              <a:ext cx="0" cy="4762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7" name="AutoShape 243"/>
            <p:cNvCxnSpPr>
              <a:cxnSpLocks noChangeShapeType="1"/>
            </p:cNvCxnSpPr>
            <p:nvPr/>
          </p:nvCxnSpPr>
          <p:spPr bwMode="auto">
            <a:xfrm flipH="1">
              <a:off x="5124450" y="4410075"/>
              <a:ext cx="1588" cy="8572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8" name="AutoShape 244"/>
            <p:cNvCxnSpPr>
              <a:cxnSpLocks noChangeShapeType="1"/>
            </p:cNvCxnSpPr>
            <p:nvPr/>
          </p:nvCxnSpPr>
          <p:spPr bwMode="auto">
            <a:xfrm>
              <a:off x="3983038" y="4924425"/>
              <a:ext cx="0" cy="10477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69" name="AutoShape 245"/>
            <p:cNvCxnSpPr>
              <a:cxnSpLocks noChangeShapeType="1"/>
            </p:cNvCxnSpPr>
            <p:nvPr/>
          </p:nvCxnSpPr>
          <p:spPr bwMode="auto">
            <a:xfrm>
              <a:off x="2782888" y="5029200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0" name="AutoShape 246"/>
            <p:cNvCxnSpPr>
              <a:cxnSpLocks noChangeShapeType="1"/>
            </p:cNvCxnSpPr>
            <p:nvPr/>
          </p:nvCxnSpPr>
          <p:spPr bwMode="auto">
            <a:xfrm>
              <a:off x="2782888" y="50292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1" name="AutoShape 247"/>
            <p:cNvCxnSpPr>
              <a:cxnSpLocks noChangeShapeType="1"/>
            </p:cNvCxnSpPr>
            <p:nvPr/>
          </p:nvCxnSpPr>
          <p:spPr bwMode="auto">
            <a:xfrm>
              <a:off x="3983038" y="50292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2" name="AutoShape 248"/>
            <p:cNvCxnSpPr>
              <a:cxnSpLocks noChangeShapeType="1"/>
            </p:cNvCxnSpPr>
            <p:nvPr/>
          </p:nvCxnSpPr>
          <p:spPr bwMode="auto">
            <a:xfrm>
              <a:off x="5126038" y="5029200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3" name="AutoShape 249"/>
            <p:cNvCxnSpPr>
              <a:cxnSpLocks noChangeShapeType="1"/>
            </p:cNvCxnSpPr>
            <p:nvPr/>
          </p:nvCxnSpPr>
          <p:spPr bwMode="auto">
            <a:xfrm>
              <a:off x="3983038" y="6153150"/>
              <a:ext cx="0" cy="104775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4" name="AutoShape 250"/>
            <p:cNvCxnSpPr>
              <a:cxnSpLocks noChangeShapeType="1"/>
            </p:cNvCxnSpPr>
            <p:nvPr/>
          </p:nvCxnSpPr>
          <p:spPr bwMode="auto">
            <a:xfrm>
              <a:off x="2782888" y="6257925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5" name="AutoShape 251"/>
            <p:cNvCxnSpPr>
              <a:cxnSpLocks noChangeShapeType="1"/>
            </p:cNvCxnSpPr>
            <p:nvPr/>
          </p:nvCxnSpPr>
          <p:spPr bwMode="auto">
            <a:xfrm>
              <a:off x="2782888" y="625792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6" name="AutoShape 252"/>
            <p:cNvCxnSpPr>
              <a:cxnSpLocks noChangeShapeType="1"/>
            </p:cNvCxnSpPr>
            <p:nvPr/>
          </p:nvCxnSpPr>
          <p:spPr bwMode="auto">
            <a:xfrm>
              <a:off x="3983038" y="625792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7" name="AutoShape 253"/>
            <p:cNvCxnSpPr>
              <a:cxnSpLocks noChangeShapeType="1"/>
            </p:cNvCxnSpPr>
            <p:nvPr/>
          </p:nvCxnSpPr>
          <p:spPr bwMode="auto">
            <a:xfrm>
              <a:off x="5126038" y="6257925"/>
              <a:ext cx="0" cy="22860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8" name="AutoShape 254"/>
            <p:cNvCxnSpPr>
              <a:cxnSpLocks noChangeShapeType="1"/>
            </p:cNvCxnSpPr>
            <p:nvPr/>
          </p:nvCxnSpPr>
          <p:spPr bwMode="auto">
            <a:xfrm>
              <a:off x="2782888" y="5734050"/>
              <a:ext cx="2343150" cy="0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79" name="AutoShape 255"/>
            <p:cNvCxnSpPr>
              <a:cxnSpLocks noChangeShapeType="1"/>
            </p:cNvCxnSpPr>
            <p:nvPr/>
          </p:nvCxnSpPr>
          <p:spPr bwMode="auto">
            <a:xfrm>
              <a:off x="2782888" y="5648325"/>
              <a:ext cx="1587" cy="8572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80" name="AutoShape 256"/>
            <p:cNvCxnSpPr>
              <a:cxnSpLocks noChangeShapeType="1"/>
            </p:cNvCxnSpPr>
            <p:nvPr/>
          </p:nvCxnSpPr>
          <p:spPr bwMode="auto">
            <a:xfrm flipH="1">
              <a:off x="5126038" y="5648325"/>
              <a:ext cx="1587" cy="85725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881" name="AutoShape 257"/>
            <p:cNvCxnSpPr>
              <a:cxnSpLocks noChangeShapeType="1"/>
            </p:cNvCxnSpPr>
            <p:nvPr/>
          </p:nvCxnSpPr>
          <p:spPr bwMode="auto">
            <a:xfrm>
              <a:off x="3981450" y="5734050"/>
              <a:ext cx="0" cy="57150"/>
            </a:xfrm>
            <a:prstGeom prst="straightConnector1">
              <a:avLst/>
            </a:prstGeom>
            <a:ln w="38100"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14</a:t>
            </a:fld>
            <a:endParaRPr lang="zh-TW" altLang="en-US" dirty="0"/>
          </a:p>
        </p:txBody>
      </p:sp>
      <p:sp>
        <p:nvSpPr>
          <p:cNvPr id="19" name="標題 1"/>
          <p:cNvSpPr txBox="1">
            <a:spLocks/>
          </p:cNvSpPr>
          <p:nvPr/>
        </p:nvSpPr>
        <p:spPr>
          <a:xfrm>
            <a:off x="1403648" y="1196752"/>
            <a:ext cx="165618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估算成本</a:t>
            </a:r>
            <a:endParaRPr lang="zh-TW" altLang="en-US" sz="2800" b="1" dirty="0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21" name="表格 20"/>
          <p:cNvGraphicFramePr>
            <a:graphicFrameLocks noGrp="1"/>
          </p:cNvGraphicFramePr>
          <p:nvPr/>
        </p:nvGraphicFramePr>
        <p:xfrm>
          <a:off x="9739" y="1772816"/>
          <a:ext cx="9108503" cy="4876800"/>
        </p:xfrm>
        <a:graphic>
          <a:graphicData uri="http://schemas.openxmlformats.org/drawingml/2006/table">
            <a:tbl>
              <a:tblPr/>
              <a:tblGrid>
                <a:gridCol w="645556"/>
                <a:gridCol w="1201312"/>
                <a:gridCol w="807086"/>
                <a:gridCol w="1075927"/>
                <a:gridCol w="408147"/>
                <a:gridCol w="640257"/>
                <a:gridCol w="720080"/>
                <a:gridCol w="648072"/>
                <a:gridCol w="1008112"/>
                <a:gridCol w="936104"/>
                <a:gridCol w="1017850"/>
              </a:tblGrid>
              <a:tr h="162560">
                <a:tc gridSpan="11">
                  <a:txBody>
                    <a:bodyPr/>
                    <a:lstStyle/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專案名稱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：</a:t>
                      </a:r>
                      <a:r>
                        <a:rPr lang="zh-TW" alt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異業結盟</a:t>
                      </a: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      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製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表人：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            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版本：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  </a:t>
                      </a: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4       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日期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：</a:t>
                      </a:r>
                      <a:r>
                        <a:rPr lang="en-US" alt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2015/09/14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各活動成本細項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活動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ID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活動名稱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工時資源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材料資源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成本資源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差旅費…等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各活動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管制帳戶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 ID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變動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固定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小計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變動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固定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小計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1-1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尋找結盟業者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 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出差費</a:t>
                      </a:r>
                      <a:r>
                        <a:rPr kumimoji="0" lang="en-US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(2000)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2000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8000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2-1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選定款式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2.4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2.4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出差費</a:t>
                      </a:r>
                      <a:r>
                        <a:rPr kumimoji="0" lang="en-US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(500)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502.4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7497.6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2-2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樣本價格擬定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1.5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1.5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出差費</a:t>
                      </a:r>
                      <a:r>
                        <a:rPr kumimoji="0" lang="en-US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(1000)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1001.5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6496.1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2-3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訂購批量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(200)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300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300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電話費</a:t>
                      </a:r>
                      <a:r>
                        <a:rPr kumimoji="0" lang="en-US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350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2000" b="1" kern="1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Times New Roman"/>
                        </a:rPr>
                        <a:t>6146.1</a:t>
                      </a:r>
                      <a:endParaRPr kumimoji="0" lang="zh-TW" sz="2000" b="1" kern="1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9" name="群組 38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18" name="矩形 17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向右箭號 19"/>
            <p:cNvSpPr/>
            <p:nvPr/>
          </p:nvSpPr>
          <p:spPr>
            <a:xfrm>
              <a:off x="3084407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22" name="向右箭號 21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向右箭號 22"/>
            <p:cNvSpPr/>
            <p:nvPr/>
          </p:nvSpPr>
          <p:spPr>
            <a:xfrm>
              <a:off x="1048960" y="51516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向右箭號 23"/>
            <p:cNvSpPr/>
            <p:nvPr/>
          </p:nvSpPr>
          <p:spPr>
            <a:xfrm>
              <a:off x="2097954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文字方塊 24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2031228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3013582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9" name="向右箭號 28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文字方塊 29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1" name="向右箭號 30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文字方塊 31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3" name="向右箭號 32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5" name="向右箭號 34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7" name="向右箭號 36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群組 19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21" name="矩形 20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向右箭號 21"/>
            <p:cNvSpPr/>
            <p:nvPr/>
          </p:nvSpPr>
          <p:spPr>
            <a:xfrm>
              <a:off x="3084407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23" name="向右箭號 22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向右箭號 23"/>
            <p:cNvSpPr/>
            <p:nvPr/>
          </p:nvSpPr>
          <p:spPr>
            <a:xfrm>
              <a:off x="1048960" y="51516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向右箭號 24"/>
            <p:cNvSpPr/>
            <p:nvPr/>
          </p:nvSpPr>
          <p:spPr>
            <a:xfrm>
              <a:off x="2097954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2031228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3013582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9" name="文字方塊 28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0" name="向右箭號 29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2" name="向右箭號 31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4" name="向右箭號 33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6" name="向右箭號 35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8" name="向右箭號 37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179514" y="918677"/>
          <a:ext cx="8712966" cy="5486400"/>
        </p:xfrm>
        <a:graphic>
          <a:graphicData uri="http://schemas.openxmlformats.org/drawingml/2006/table">
            <a:tbl>
              <a:tblPr/>
              <a:tblGrid>
                <a:gridCol w="648071"/>
                <a:gridCol w="1118596"/>
                <a:gridCol w="681604"/>
                <a:gridCol w="648072"/>
                <a:gridCol w="720080"/>
                <a:gridCol w="648072"/>
                <a:gridCol w="648072"/>
                <a:gridCol w="504056"/>
                <a:gridCol w="1152128"/>
                <a:gridCol w="1008112"/>
                <a:gridCol w="936103"/>
              </a:tblGrid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活動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ID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活動名稱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工時資源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材料資源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成本資源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差旅費</a:t>
                      </a: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各活動成本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管制帳戶</a:t>
                      </a: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 ID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變動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固定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小計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變動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固定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成本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元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小計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3-1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發放產品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206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206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1.2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工讀金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207.2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5938.9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3-2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簽訂合約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出差費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500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5438.9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3-3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以驗證方式確保專案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執行</a:t>
                      </a:r>
                      <a:endParaRPr lang="en-US" altLang="zh-TW" sz="20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6</a:t>
                      </a: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小時</a:t>
                      </a: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+mj-ea"/>
                          <a:ea typeface="+mj-ea"/>
                          <a:cs typeface="Times New Roman"/>
                        </a:rPr>
                        <a:t>636</a:t>
                      </a:r>
                      <a:endParaRPr lang="zh-TW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636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工讀金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636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4802.9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4-1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成果調查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+mj-ea"/>
                          <a:ea typeface="+mj-ea"/>
                          <a:cs typeface="Times New Roman"/>
                        </a:rPr>
                        <a:t>1030</a:t>
                      </a:r>
                      <a:endParaRPr lang="zh-TW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1030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500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500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工讀金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+mj-ea"/>
                          <a:ea typeface="+mj-ea"/>
                          <a:cs typeface="Times New Roman"/>
                        </a:rPr>
                        <a:t>1530</a:t>
                      </a:r>
                      <a:endParaRPr lang="zh-TW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3272.9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  <a:cs typeface="Times New Roman"/>
                        </a:rPr>
                        <a:t>4-2</a:t>
                      </a:r>
                      <a:endParaRPr lang="zh-TW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憑卷回收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618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+mj-ea"/>
                          <a:ea typeface="+mj-ea"/>
                          <a:cs typeface="Times New Roman"/>
                        </a:rPr>
                        <a:t>618</a:t>
                      </a:r>
                      <a:endParaRPr lang="zh-TW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工讀金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+mj-ea"/>
                          <a:ea typeface="+mj-ea"/>
                          <a:cs typeface="Times New Roman"/>
                        </a:rPr>
                        <a:t>618</a:t>
                      </a:r>
                      <a:endParaRPr lang="zh-TW" sz="2000" b="1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2654.9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  <a:cs typeface="Times New Roman"/>
                        </a:rPr>
                        <a:t>4-3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發放批量過多、過少之查詢</a:t>
                      </a: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  <a:cs typeface="Times New Roman"/>
                        </a:rPr>
                        <a:t>電話費</a:t>
                      </a:r>
                      <a:r>
                        <a:rPr lang="en-US" sz="2000" kern="100" dirty="0" smtClean="0">
                          <a:latin typeface="+mj-ea"/>
                          <a:ea typeface="+mj-ea"/>
                          <a:cs typeface="Times New Roman"/>
                        </a:rPr>
                        <a:t>+</a:t>
                      </a:r>
                    </a:p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  <a:cs typeface="Times New Roman"/>
                        </a:rPr>
                        <a:t>出差費</a:t>
                      </a:r>
                      <a:endParaRPr lang="zh-TW" sz="20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  <a:cs typeface="Times New Roman"/>
                        </a:rPr>
                        <a:t>500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2154.9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6576" marR="365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120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 smtClean="0">
                          <a:latin typeface="+mj-ea"/>
                          <a:ea typeface="+mj-ea"/>
                          <a:cs typeface="Times New Roman"/>
                        </a:rPr>
                        <a:t>合計</a:t>
                      </a:r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7845.1</a:t>
                      </a:r>
                      <a:endParaRPr lang="zh-TW" sz="20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9483" marR="94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latin typeface="+mj-ea"/>
                          <a:ea typeface="+mj-ea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467544" y="260648"/>
            <a:ext cx="273630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/>
              <a:t>成本關係示意圖</a:t>
            </a:r>
            <a:endParaRPr lang="zh-TW" altLang="en-US" sz="28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15361" name="Group 1"/>
          <p:cNvGrpSpPr>
            <a:grpSpLocks/>
          </p:cNvGrpSpPr>
          <p:nvPr/>
        </p:nvGrpSpPr>
        <p:grpSpPr bwMode="auto">
          <a:xfrm>
            <a:off x="-180528" y="-171400"/>
            <a:ext cx="9000747" cy="6858000"/>
            <a:chOff x="1418" y="1134"/>
            <a:chExt cx="9736" cy="7560"/>
          </a:xfrm>
        </p:grpSpPr>
        <p:sp>
          <p:nvSpPr>
            <p:cNvPr id="15408" name="AutoShape 48"/>
            <p:cNvSpPr>
              <a:spLocks noChangeAspect="1" noChangeArrowheads="1" noTextEdit="1"/>
            </p:cNvSpPr>
            <p:nvPr/>
          </p:nvSpPr>
          <p:spPr bwMode="auto">
            <a:xfrm>
              <a:off x="1418" y="1134"/>
              <a:ext cx="9541" cy="75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z="2000">
                <a:latin typeface="+mj-ea"/>
                <a:ea typeface="+mj-ea"/>
              </a:endParaRPr>
            </a:p>
          </p:txBody>
        </p:sp>
        <p:sp>
          <p:nvSpPr>
            <p:cNvPr id="15406" name="Rectangle 46"/>
            <p:cNvSpPr>
              <a:spLocks noChangeArrowheads="1"/>
            </p:cNvSpPr>
            <p:nvPr/>
          </p:nvSpPr>
          <p:spPr bwMode="auto">
            <a:xfrm>
              <a:off x="1598" y="3474"/>
              <a:ext cx="542" cy="1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405" name="Rectangle 45"/>
            <p:cNvSpPr>
              <a:spLocks noChangeArrowheads="1"/>
            </p:cNvSpPr>
            <p:nvPr/>
          </p:nvSpPr>
          <p:spPr bwMode="auto">
            <a:xfrm>
              <a:off x="2859" y="7795"/>
              <a:ext cx="2594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1.</a:t>
              </a:r>
              <a:r>
                <a:rPr kumimoji="1" lang="zh-TW" alt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活動成本估計值</a:t>
              </a:r>
              <a:endParaRPr kumimoji="1" lang="zh-TW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404" name="Rectangle 44"/>
            <p:cNvSpPr>
              <a:spLocks noChangeArrowheads="1"/>
            </p:cNvSpPr>
            <p:nvPr/>
          </p:nvSpPr>
          <p:spPr bwMode="auto">
            <a:xfrm>
              <a:off x="2860" y="6896"/>
              <a:ext cx="2677" cy="4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2.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工作包成本估算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403" name="Rectangle 43"/>
            <p:cNvSpPr>
              <a:spLocks noChangeArrowheads="1"/>
            </p:cNvSpPr>
            <p:nvPr/>
          </p:nvSpPr>
          <p:spPr bwMode="auto">
            <a:xfrm>
              <a:off x="2859" y="5993"/>
              <a:ext cx="2930" cy="4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3.</a:t>
              </a:r>
              <a:r>
                <a:rPr kumimoji="1" lang="zh-TW" alt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管制帳戶成本估算</a:t>
              </a:r>
              <a:endParaRPr kumimoji="1" lang="zh-TW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402" name="Rectangle 42"/>
            <p:cNvSpPr>
              <a:spLocks noChangeArrowheads="1"/>
            </p:cNvSpPr>
            <p:nvPr/>
          </p:nvSpPr>
          <p:spPr bwMode="auto">
            <a:xfrm>
              <a:off x="2859" y="5092"/>
              <a:ext cx="2516" cy="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4.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專案成本估算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401" name="Rectangle 41"/>
            <p:cNvSpPr>
              <a:spLocks noChangeArrowheads="1"/>
            </p:cNvSpPr>
            <p:nvPr/>
          </p:nvSpPr>
          <p:spPr bwMode="auto">
            <a:xfrm>
              <a:off x="2859" y="4194"/>
              <a:ext cx="2515" cy="4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5.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應變準備金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400" name="Rectangle 40"/>
            <p:cNvSpPr>
              <a:spLocks noChangeArrowheads="1"/>
            </p:cNvSpPr>
            <p:nvPr/>
          </p:nvSpPr>
          <p:spPr bwMode="auto">
            <a:xfrm>
              <a:off x="2859" y="3295"/>
              <a:ext cx="2514" cy="4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6.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成本基準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399" name="Rectangle 39"/>
            <p:cNvSpPr>
              <a:spLocks noChangeArrowheads="1"/>
            </p:cNvSpPr>
            <p:nvPr/>
          </p:nvSpPr>
          <p:spPr bwMode="auto">
            <a:xfrm>
              <a:off x="2859" y="2396"/>
              <a:ext cx="2514" cy="4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7.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管理準備金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398" name="Rectangle 38"/>
            <p:cNvSpPr>
              <a:spLocks noChangeArrowheads="1"/>
            </p:cNvSpPr>
            <p:nvPr/>
          </p:nvSpPr>
          <p:spPr bwMode="auto">
            <a:xfrm>
              <a:off x="2859" y="1493"/>
              <a:ext cx="3687" cy="4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8.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專案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(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或成本準備金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)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預算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endParaRPr>
            </a:p>
          </p:txBody>
        </p:sp>
        <p:sp>
          <p:nvSpPr>
            <p:cNvPr id="15397" name="AutoShape 37"/>
            <p:cNvSpPr>
              <a:spLocks noChangeShapeType="1"/>
            </p:cNvSpPr>
            <p:nvPr/>
          </p:nvSpPr>
          <p:spPr bwMode="auto">
            <a:xfrm>
              <a:off x="2498" y="8064"/>
              <a:ext cx="36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96" name="AutoShape 36"/>
            <p:cNvSpPr>
              <a:spLocks/>
            </p:cNvSpPr>
            <p:nvPr/>
          </p:nvSpPr>
          <p:spPr bwMode="auto">
            <a:xfrm>
              <a:off x="2138" y="1674"/>
              <a:ext cx="541" cy="5581"/>
            </a:xfrm>
            <a:prstGeom prst="leftBrace">
              <a:avLst>
                <a:gd name="adj1" fmla="val 85967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95" name="Rectangle 35"/>
            <p:cNvSpPr>
              <a:spLocks noChangeArrowheads="1"/>
            </p:cNvSpPr>
            <p:nvPr/>
          </p:nvSpPr>
          <p:spPr bwMode="auto">
            <a:xfrm>
              <a:off x="5496" y="7795"/>
              <a:ext cx="1013" cy="54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en-US" altLang="zh-TW" sz="2000" dirty="0" smtClean="0"/>
                <a:t>502.4</a:t>
              </a:r>
              <a:endParaRPr lang="zh-TW" altLang="zh-TW" sz="2000" dirty="0"/>
            </a:p>
          </p:txBody>
        </p:sp>
        <p:sp>
          <p:nvSpPr>
            <p:cNvPr id="15394" name="Rectangle 34"/>
            <p:cNvSpPr>
              <a:spLocks noChangeArrowheads="1"/>
            </p:cNvSpPr>
            <p:nvPr/>
          </p:nvSpPr>
          <p:spPr bwMode="auto">
            <a:xfrm>
              <a:off x="6559" y="7797"/>
              <a:ext cx="1168" cy="54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000" dirty="0" smtClean="0"/>
                <a:t>1001.5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93" name="Rectangle 33"/>
            <p:cNvSpPr>
              <a:spLocks noChangeArrowheads="1"/>
            </p:cNvSpPr>
            <p:nvPr/>
          </p:nvSpPr>
          <p:spPr bwMode="auto">
            <a:xfrm>
              <a:off x="7786" y="7795"/>
              <a:ext cx="720" cy="54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en-US" altLang="zh-TW" sz="2000" dirty="0" smtClean="0"/>
                <a:t>350</a:t>
              </a:r>
              <a:endParaRPr lang="zh-TW" altLang="zh-TW" sz="2000" dirty="0"/>
            </a:p>
          </p:txBody>
        </p:sp>
        <p:sp>
          <p:nvSpPr>
            <p:cNvPr id="15392" name="Rectangle 32"/>
            <p:cNvSpPr>
              <a:spLocks noChangeArrowheads="1"/>
            </p:cNvSpPr>
            <p:nvPr/>
          </p:nvSpPr>
          <p:spPr bwMode="auto">
            <a:xfrm>
              <a:off x="8584" y="7795"/>
              <a:ext cx="720" cy="54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636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91" name="Rectangle 31"/>
            <p:cNvSpPr>
              <a:spLocks noChangeArrowheads="1"/>
            </p:cNvSpPr>
            <p:nvPr/>
          </p:nvSpPr>
          <p:spPr bwMode="auto">
            <a:xfrm>
              <a:off x="9422" y="7795"/>
              <a:ext cx="720" cy="54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500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90" name="Rectangle 30"/>
            <p:cNvSpPr>
              <a:spLocks noChangeArrowheads="1"/>
            </p:cNvSpPr>
            <p:nvPr/>
          </p:nvSpPr>
          <p:spPr bwMode="auto">
            <a:xfrm>
              <a:off x="6045" y="6896"/>
              <a:ext cx="1133" cy="5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2005.3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9" name="Rectangle 29"/>
            <p:cNvSpPr>
              <a:spLocks noChangeArrowheads="1"/>
            </p:cNvSpPr>
            <p:nvPr/>
          </p:nvSpPr>
          <p:spPr bwMode="auto">
            <a:xfrm>
              <a:off x="7838" y="6896"/>
              <a:ext cx="1140" cy="5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1343.84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8" name="Rectangle 28"/>
            <p:cNvSpPr>
              <a:spLocks noChangeArrowheads="1"/>
            </p:cNvSpPr>
            <p:nvPr/>
          </p:nvSpPr>
          <p:spPr bwMode="auto">
            <a:xfrm>
              <a:off x="6813" y="5991"/>
              <a:ext cx="1274" cy="5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000" dirty="0" smtClean="0"/>
                <a:t>3197.1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7" name="Rectangle 27"/>
            <p:cNvSpPr>
              <a:spLocks noChangeArrowheads="1"/>
            </p:cNvSpPr>
            <p:nvPr/>
          </p:nvSpPr>
          <p:spPr bwMode="auto">
            <a:xfrm>
              <a:off x="7948" y="5090"/>
              <a:ext cx="1210" cy="54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en-US" altLang="zh-TW" sz="2000" dirty="0" smtClean="0"/>
                <a:t>7845.1</a:t>
              </a:r>
              <a:endParaRPr lang="zh-TW" altLang="zh-TW" sz="2000" dirty="0"/>
            </a:p>
          </p:txBody>
        </p:sp>
        <p:sp>
          <p:nvSpPr>
            <p:cNvPr id="15386" name="Rectangle 26"/>
            <p:cNvSpPr>
              <a:spLocks noChangeArrowheads="1"/>
            </p:cNvSpPr>
            <p:nvPr/>
          </p:nvSpPr>
          <p:spPr bwMode="auto">
            <a:xfrm>
              <a:off x="9518" y="4194"/>
              <a:ext cx="991" cy="538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1500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5" name="Rectangle 25"/>
            <p:cNvSpPr>
              <a:spLocks noChangeArrowheads="1"/>
            </p:cNvSpPr>
            <p:nvPr/>
          </p:nvSpPr>
          <p:spPr bwMode="auto">
            <a:xfrm>
              <a:off x="7948" y="3294"/>
              <a:ext cx="1210" cy="5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000" dirty="0" smtClean="0"/>
                <a:t>9345.1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4" name="Rectangle 24"/>
            <p:cNvSpPr>
              <a:spLocks noChangeArrowheads="1"/>
            </p:cNvSpPr>
            <p:nvPr/>
          </p:nvSpPr>
          <p:spPr bwMode="auto">
            <a:xfrm>
              <a:off x="9518" y="2394"/>
              <a:ext cx="719" cy="53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500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83" name="Rectangle 23"/>
            <p:cNvSpPr>
              <a:spLocks noChangeArrowheads="1"/>
            </p:cNvSpPr>
            <p:nvPr/>
          </p:nvSpPr>
          <p:spPr bwMode="auto">
            <a:xfrm>
              <a:off x="7948" y="1491"/>
              <a:ext cx="1210" cy="542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en-US" altLang="zh-TW" sz="2000" dirty="0" smtClean="0"/>
                <a:t>9845.1</a:t>
              </a:r>
              <a:endParaRPr lang="zh-TW" altLang="zh-TW" sz="2000" dirty="0"/>
            </a:p>
          </p:txBody>
        </p:sp>
        <p:sp>
          <p:nvSpPr>
            <p:cNvPr id="15382" name="AutoShape 22"/>
            <p:cNvSpPr>
              <a:spLocks noChangeShapeType="1"/>
            </p:cNvSpPr>
            <p:nvPr/>
          </p:nvSpPr>
          <p:spPr bwMode="auto">
            <a:xfrm rot="16200000">
              <a:off x="6086" y="7269"/>
              <a:ext cx="359" cy="693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81" name="AutoShape 21"/>
            <p:cNvSpPr>
              <a:spLocks noChangeShapeType="1"/>
            </p:cNvSpPr>
            <p:nvPr/>
          </p:nvSpPr>
          <p:spPr bwMode="auto">
            <a:xfrm rot="5400000" flipH="1">
              <a:off x="6532" y="7516"/>
              <a:ext cx="361" cy="201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80" name="AutoShape 20"/>
            <p:cNvSpPr>
              <a:spLocks noChangeShapeType="1"/>
            </p:cNvSpPr>
            <p:nvPr/>
          </p:nvSpPr>
          <p:spPr bwMode="auto">
            <a:xfrm rot="5400000" flipH="1">
              <a:off x="7181" y="6867"/>
              <a:ext cx="365" cy="1505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9" name="AutoShape 19"/>
            <p:cNvSpPr>
              <a:spLocks noChangeShapeType="1"/>
            </p:cNvSpPr>
            <p:nvPr/>
          </p:nvSpPr>
          <p:spPr bwMode="auto">
            <a:xfrm rot="5400000" flipH="1">
              <a:off x="8430" y="7414"/>
              <a:ext cx="365" cy="410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8" name="AutoShape 18"/>
            <p:cNvSpPr>
              <a:spLocks noChangeShapeType="1"/>
            </p:cNvSpPr>
            <p:nvPr/>
          </p:nvSpPr>
          <p:spPr bwMode="auto">
            <a:xfrm rot="5400000" flipH="1">
              <a:off x="8783" y="7061"/>
              <a:ext cx="359" cy="1110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7" name="AutoShape 17"/>
            <p:cNvSpPr>
              <a:spLocks noChangeShapeType="1"/>
            </p:cNvSpPr>
            <p:nvPr/>
          </p:nvSpPr>
          <p:spPr bwMode="auto">
            <a:xfrm rot="16200000">
              <a:off x="6848" y="6295"/>
              <a:ext cx="365" cy="838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6" name="AutoShape 16"/>
            <p:cNvSpPr>
              <a:spLocks noChangeShapeType="1"/>
            </p:cNvSpPr>
            <p:nvPr/>
          </p:nvSpPr>
          <p:spPr bwMode="auto">
            <a:xfrm rot="5400000" flipH="1">
              <a:off x="7746" y="6235"/>
              <a:ext cx="365" cy="958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5" name="Rectangle 15"/>
            <p:cNvSpPr>
              <a:spLocks noChangeArrowheads="1"/>
            </p:cNvSpPr>
            <p:nvPr/>
          </p:nvSpPr>
          <p:spPr bwMode="auto">
            <a:xfrm>
              <a:off x="9518" y="5994"/>
              <a:ext cx="908" cy="5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4648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74" name="AutoShape 14"/>
            <p:cNvSpPr>
              <a:spLocks noChangeShapeType="1"/>
            </p:cNvSpPr>
            <p:nvPr/>
          </p:nvSpPr>
          <p:spPr bwMode="auto">
            <a:xfrm rot="16200000">
              <a:off x="9597" y="6519"/>
              <a:ext cx="356" cy="394"/>
            </a:xfrm>
            <a:prstGeom prst="bent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10253" y="7794"/>
              <a:ext cx="901" cy="543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2000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72" name="AutoShape 12"/>
            <p:cNvSpPr>
              <a:spLocks noChangeShapeType="1"/>
            </p:cNvSpPr>
            <p:nvPr/>
          </p:nvSpPr>
          <p:spPr bwMode="auto">
            <a:xfrm rot="5400000" flipH="1">
              <a:off x="9865" y="7150"/>
              <a:ext cx="357" cy="931"/>
            </a:xfrm>
            <a:prstGeom prst="bentConnector3">
              <a:avLst>
                <a:gd name="adj1" fmla="val 50139"/>
              </a:avLst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9158" y="6894"/>
              <a:ext cx="839" cy="543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2648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10067" y="6894"/>
              <a:ext cx="892" cy="543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2000</a:t>
              </a:r>
              <a:endParaRPr kumimoji="1" lang="en-US" alt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5369" name="AutoShape 9"/>
            <p:cNvSpPr>
              <a:spLocks noChangeShapeType="1"/>
            </p:cNvSpPr>
            <p:nvPr/>
          </p:nvSpPr>
          <p:spPr bwMode="auto">
            <a:xfrm rot="5400000" flipH="1">
              <a:off x="10065" y="6445"/>
              <a:ext cx="356" cy="541"/>
            </a:xfrm>
            <a:prstGeom prst="bent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8" name="AutoShape 8"/>
            <p:cNvSpPr>
              <a:spLocks noChangeShapeType="1"/>
            </p:cNvSpPr>
            <p:nvPr/>
          </p:nvSpPr>
          <p:spPr bwMode="auto">
            <a:xfrm rot="16200000">
              <a:off x="7823" y="5261"/>
              <a:ext cx="357" cy="1103"/>
            </a:xfrm>
            <a:prstGeom prst="bentConnector3">
              <a:avLst>
                <a:gd name="adj1" fmla="val 49861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7" name="AutoShape 7"/>
            <p:cNvSpPr>
              <a:spLocks noChangeShapeType="1"/>
            </p:cNvSpPr>
            <p:nvPr/>
          </p:nvSpPr>
          <p:spPr bwMode="auto">
            <a:xfrm rot="5400000" flipH="1">
              <a:off x="9083" y="5104"/>
              <a:ext cx="360" cy="1419"/>
            </a:xfrm>
            <a:prstGeom prst="bent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6" name="AutoShape 6"/>
            <p:cNvSpPr>
              <a:spLocks noChangeShapeType="1"/>
            </p:cNvSpPr>
            <p:nvPr/>
          </p:nvSpPr>
          <p:spPr bwMode="auto">
            <a:xfrm rot="16200000">
              <a:off x="7926" y="4461"/>
              <a:ext cx="1256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5" name="AutoShape 5"/>
            <p:cNvSpPr>
              <a:spLocks noChangeShapeType="1"/>
            </p:cNvSpPr>
            <p:nvPr/>
          </p:nvSpPr>
          <p:spPr bwMode="auto">
            <a:xfrm rot="10800000">
              <a:off x="9158" y="3564"/>
              <a:ext cx="360" cy="899"/>
            </a:xfrm>
            <a:prstGeom prst="bent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4" name="AutoShape 4"/>
            <p:cNvSpPr>
              <a:spLocks noChangeShapeType="1"/>
            </p:cNvSpPr>
            <p:nvPr/>
          </p:nvSpPr>
          <p:spPr bwMode="auto">
            <a:xfrm rot="16200000">
              <a:off x="7923" y="2663"/>
              <a:ext cx="1261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3" name="AutoShape 3"/>
            <p:cNvSpPr>
              <a:spLocks noChangeShapeType="1"/>
            </p:cNvSpPr>
            <p:nvPr/>
          </p:nvSpPr>
          <p:spPr bwMode="auto">
            <a:xfrm rot="5400000" flipH="1">
              <a:off x="9202" y="1718"/>
              <a:ext cx="632" cy="720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362" name="AutoShape 2"/>
            <p:cNvSpPr>
              <a:spLocks noChangeShapeType="1"/>
            </p:cNvSpPr>
            <p:nvPr/>
          </p:nvSpPr>
          <p:spPr bwMode="auto">
            <a:xfrm rot="10800000">
              <a:off x="10513" y="7437"/>
              <a:ext cx="265" cy="177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 txBox="1">
            <a:spLocks/>
          </p:cNvSpPr>
          <p:nvPr/>
        </p:nvSpPr>
        <p:spPr>
          <a:xfrm>
            <a:off x="1403648" y="1196752"/>
            <a:ext cx="165618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規劃品質</a:t>
            </a:r>
          </a:p>
        </p:txBody>
      </p:sp>
      <p:grpSp>
        <p:nvGrpSpPr>
          <p:cNvPr id="18" name="群組 17"/>
          <p:cNvGrpSpPr/>
          <p:nvPr/>
        </p:nvGrpSpPr>
        <p:grpSpPr>
          <a:xfrm>
            <a:off x="6462" y="-4"/>
            <a:ext cx="9137538" cy="1115999"/>
            <a:chOff x="6462" y="-4"/>
            <a:chExt cx="9137538" cy="1115999"/>
          </a:xfrm>
        </p:grpSpPr>
        <p:sp>
          <p:nvSpPr>
            <p:cNvPr id="19" name="矩形 18"/>
            <p:cNvSpPr/>
            <p:nvPr/>
          </p:nvSpPr>
          <p:spPr>
            <a:xfrm>
              <a:off x="6462" y="-4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向右箭號 40"/>
            <p:cNvSpPr/>
            <p:nvPr/>
          </p:nvSpPr>
          <p:spPr>
            <a:xfrm>
              <a:off x="61254" y="52349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向右箭號 19"/>
            <p:cNvSpPr/>
            <p:nvPr/>
          </p:nvSpPr>
          <p:spPr>
            <a:xfrm>
              <a:off x="4053882" y="57503"/>
              <a:ext cx="872892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34" name="向右箭號 33"/>
            <p:cNvSpPr/>
            <p:nvPr/>
          </p:nvSpPr>
          <p:spPr>
            <a:xfrm>
              <a:off x="1028570" y="57503"/>
              <a:ext cx="951142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向右箭號 34"/>
            <p:cNvSpPr/>
            <p:nvPr/>
          </p:nvSpPr>
          <p:spPr>
            <a:xfrm>
              <a:off x="2031314" y="82130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向右箭號 35"/>
            <p:cNvSpPr/>
            <p:nvPr/>
          </p:nvSpPr>
          <p:spPr>
            <a:xfrm>
              <a:off x="3046937" y="77994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971600" y="285142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1979712" y="309769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3000703" y="305631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22617" y="306898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2" name="文字方塊 41"/>
            <p:cNvSpPr txBox="1"/>
            <p:nvPr/>
          </p:nvSpPr>
          <p:spPr>
            <a:xfrm>
              <a:off x="3995936" y="279985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3" name="向右箭號 42"/>
            <p:cNvSpPr/>
            <p:nvPr/>
          </p:nvSpPr>
          <p:spPr>
            <a:xfrm>
              <a:off x="5120147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文字方塊 43"/>
            <p:cNvSpPr txBox="1"/>
            <p:nvPr/>
          </p:nvSpPr>
          <p:spPr>
            <a:xfrm>
              <a:off x="5063177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5" name="向右箭號 44"/>
            <p:cNvSpPr/>
            <p:nvPr/>
          </p:nvSpPr>
          <p:spPr>
            <a:xfrm>
              <a:off x="6141138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文字方塊 45"/>
            <p:cNvSpPr txBox="1"/>
            <p:nvPr/>
          </p:nvSpPr>
          <p:spPr>
            <a:xfrm>
              <a:off x="6084168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7" name="向右箭號 46"/>
            <p:cNvSpPr/>
            <p:nvPr/>
          </p:nvSpPr>
          <p:spPr>
            <a:xfrm>
              <a:off x="7169742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文字方塊 47"/>
            <p:cNvSpPr txBox="1"/>
            <p:nvPr/>
          </p:nvSpPr>
          <p:spPr>
            <a:xfrm>
              <a:off x="7112772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9" name="向右箭號 48"/>
            <p:cNvSpPr/>
            <p:nvPr/>
          </p:nvSpPr>
          <p:spPr>
            <a:xfrm>
              <a:off x="8170241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8113271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  <p:sp>
        <p:nvSpPr>
          <p:cNvPr id="51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2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53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17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7496577"/>
              </p:ext>
            </p:extLst>
          </p:nvPr>
        </p:nvGraphicFramePr>
        <p:xfrm>
          <a:off x="323528" y="1700808"/>
          <a:ext cx="8640960" cy="494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448272"/>
                <a:gridCol w="4896544"/>
              </a:tblGrid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主活動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次活動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品質標準</a:t>
                      </a:r>
                    </a:p>
                  </a:txBody>
                  <a:tcPr marL="68580" marR="68580" marT="0" marB="0" anchor="ctr"/>
                </a:tc>
              </a:tr>
              <a:tr h="4255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樣本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安全性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確保產品不對人體造成傷害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如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: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燙傷、割傷等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</a:tr>
              <a:tr h="391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成本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可靠度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產品的耐用性以及重複使用次數</a:t>
                      </a: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專案團隊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服務態度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完成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JIT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所想不到的需求</a:t>
                      </a: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結盟業者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合作愉快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取得廠商對我們的信賴</a:t>
                      </a: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互惠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兩者都有賺錢</a:t>
                      </a: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JIT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執行效率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方便、快速、好看</a:t>
                      </a: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業績成長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與去年同時期業績成長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30%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知名度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以憑卷回收達到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25%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</a:tr>
              <a:tr h="438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lang="zh-TW" sz="2000" b="1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SOP(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標準作業流程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準時達到交期日與結盟業者簽收訂購單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3203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群組 32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34" name="矩形 33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向右箭號 44"/>
            <p:cNvSpPr/>
            <p:nvPr/>
          </p:nvSpPr>
          <p:spPr>
            <a:xfrm>
              <a:off x="3059832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向右箭號 34"/>
            <p:cNvSpPr/>
            <p:nvPr/>
          </p:nvSpPr>
          <p:spPr>
            <a:xfrm>
              <a:off x="5135185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36" name="向右箭號 35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向右箭號 36"/>
            <p:cNvSpPr/>
            <p:nvPr/>
          </p:nvSpPr>
          <p:spPr>
            <a:xfrm>
              <a:off x="1048960" y="51516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向右箭號 37"/>
            <p:cNvSpPr/>
            <p:nvPr/>
          </p:nvSpPr>
          <p:spPr>
            <a:xfrm>
              <a:off x="2097954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2031228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3013582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2" name="文字方塊 41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3" name="向右箭號 42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文字方塊 43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6" name="文字方塊 45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7" name="向右箭號 46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文字方塊 47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9" name="向右箭號 48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1" name="向右箭號 50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  <p:sp>
        <p:nvSpPr>
          <p:cNvPr id="5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5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18</a:t>
            </a:fld>
            <a:endParaRPr lang="zh-TW" altLang="en-US" dirty="0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331444" y="548680"/>
            <a:ext cx="7129559" cy="6048388"/>
            <a:chOff x="1844" y="1698"/>
            <a:chExt cx="8806" cy="7661"/>
          </a:xfrm>
        </p:grpSpPr>
        <p:sp>
          <p:nvSpPr>
            <p:cNvPr id="6" name="AutoShape 28"/>
            <p:cNvSpPr>
              <a:spLocks noChangeAspect="1" noChangeArrowheads="1" noTextEdit="1"/>
            </p:cNvSpPr>
            <p:nvPr/>
          </p:nvSpPr>
          <p:spPr bwMode="auto">
            <a:xfrm>
              <a:off x="2200" y="1698"/>
              <a:ext cx="7200" cy="7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7" name="Rectangle 27"/>
            <p:cNvSpPr>
              <a:spLocks noChangeArrowheads="1"/>
            </p:cNvSpPr>
            <p:nvPr/>
          </p:nvSpPr>
          <p:spPr bwMode="auto">
            <a:xfrm>
              <a:off x="2341" y="3789"/>
              <a:ext cx="4800" cy="5157"/>
            </a:xfrm>
            <a:prstGeom prst="rect">
              <a:avLst/>
            </a:prstGeom>
            <a:noFill/>
            <a:ln w="57150">
              <a:solidFill>
                <a:srgbClr val="0000FF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3399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>
              <a:off x="4068" y="4067"/>
              <a:ext cx="2791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專案經理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: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黃怡萍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9" name="Rectangle 25"/>
            <p:cNvSpPr>
              <a:spLocks noChangeArrowheads="1"/>
            </p:cNvSpPr>
            <p:nvPr/>
          </p:nvSpPr>
          <p:spPr bwMode="auto">
            <a:xfrm>
              <a:off x="3534" y="5740"/>
              <a:ext cx="33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專案分組組長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: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張哲誌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5024" y="7273"/>
              <a:ext cx="562" cy="12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許婉柔</a:t>
              </a:r>
              <a:endParaRPr kumimoji="1" 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" name="Rectangle 23"/>
            <p:cNvSpPr>
              <a:spLocks noChangeArrowheads="1"/>
            </p:cNvSpPr>
            <p:nvPr/>
          </p:nvSpPr>
          <p:spPr bwMode="auto">
            <a:xfrm>
              <a:off x="5725" y="7273"/>
              <a:ext cx="569" cy="12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李浩銘</a:t>
              </a:r>
              <a:endParaRPr kumimoji="1" 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6435" y="7273"/>
              <a:ext cx="565" cy="12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吳致毅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3" name="AutoShape 21"/>
            <p:cNvSpPr>
              <a:spLocks noChangeShapeType="1"/>
            </p:cNvSpPr>
            <p:nvPr/>
          </p:nvSpPr>
          <p:spPr bwMode="auto">
            <a:xfrm rot="5400000">
              <a:off x="4989" y="6474"/>
              <a:ext cx="1115" cy="48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4" name="AutoShape 20"/>
            <p:cNvSpPr>
              <a:spLocks noChangeShapeType="1"/>
            </p:cNvSpPr>
            <p:nvPr/>
          </p:nvSpPr>
          <p:spPr bwMode="auto">
            <a:xfrm rot="16200000" flipH="1">
              <a:off x="5341" y="6605"/>
              <a:ext cx="1115" cy="22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7270" y="5740"/>
              <a:ext cx="3380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功能部門經理田野調查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845" y="7001"/>
              <a:ext cx="567" cy="23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功能部門成員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8552" y="7009"/>
              <a:ext cx="565" cy="2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功能部門成員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8" name="AutoShape 16"/>
            <p:cNvSpPr>
              <a:spLocks noChangeShapeType="1"/>
            </p:cNvSpPr>
            <p:nvPr/>
          </p:nvSpPr>
          <p:spPr bwMode="auto">
            <a:xfrm rot="5400000">
              <a:off x="7993" y="6441"/>
              <a:ext cx="696" cy="424"/>
            </a:xfrm>
            <a:prstGeom prst="bentConnector3">
              <a:avLst>
                <a:gd name="adj1" fmla="val 48328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" name="AutoShape 15"/>
            <p:cNvSpPr>
              <a:spLocks noChangeShapeType="1"/>
            </p:cNvSpPr>
            <p:nvPr/>
          </p:nvSpPr>
          <p:spPr bwMode="auto">
            <a:xfrm rot="16200000" flipH="1">
              <a:off x="8346" y="6502"/>
              <a:ext cx="696" cy="282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" name="AutoShape 14"/>
            <p:cNvSpPr>
              <a:spLocks noChangeShapeType="1"/>
            </p:cNvSpPr>
            <p:nvPr/>
          </p:nvSpPr>
          <p:spPr bwMode="auto">
            <a:xfrm rot="5400000">
              <a:off x="5273" y="5002"/>
              <a:ext cx="1253" cy="224"/>
            </a:xfrm>
            <a:prstGeom prst="bentConnector3">
              <a:avLst>
                <a:gd name="adj1" fmla="val 4994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" name="AutoShape 13"/>
            <p:cNvSpPr>
              <a:spLocks noChangeShapeType="1"/>
            </p:cNvSpPr>
            <p:nvPr/>
          </p:nvSpPr>
          <p:spPr bwMode="auto">
            <a:xfrm rot="16200000" flipH="1">
              <a:off x="6656" y="3843"/>
              <a:ext cx="1253" cy="2541"/>
            </a:xfrm>
            <a:prstGeom prst="bentConnector3">
              <a:avLst>
                <a:gd name="adj1" fmla="val 4994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>
              <a:off x="5024" y="1837"/>
              <a:ext cx="197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JIT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3" name="Rectangle 11"/>
            <p:cNvSpPr>
              <a:spLocks noChangeArrowheads="1"/>
            </p:cNvSpPr>
            <p:nvPr/>
          </p:nvSpPr>
          <p:spPr bwMode="auto">
            <a:xfrm>
              <a:off x="4600" y="2534"/>
              <a:ext cx="2824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發起人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: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蔡振昌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4" name="AutoShape 10"/>
            <p:cNvSpPr>
              <a:spLocks noChangeShapeType="1"/>
            </p:cNvSpPr>
            <p:nvPr/>
          </p:nvSpPr>
          <p:spPr bwMode="auto">
            <a:xfrm flipH="1">
              <a:off x="6012" y="2952"/>
              <a:ext cx="1" cy="11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5" name="AutoShape 9"/>
            <p:cNvSpPr>
              <a:spLocks noChangeShapeType="1"/>
            </p:cNvSpPr>
            <p:nvPr/>
          </p:nvSpPr>
          <p:spPr bwMode="auto">
            <a:xfrm rot="16200000" flipH="1">
              <a:off x="5873" y="2394"/>
              <a:ext cx="279" cy="1"/>
            </a:xfrm>
            <a:prstGeom prst="bentConnector3">
              <a:avLst>
                <a:gd name="adj1" fmla="val 4986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" name="Rectangle 8"/>
            <p:cNvSpPr>
              <a:spLocks noChangeArrowheads="1"/>
            </p:cNvSpPr>
            <p:nvPr/>
          </p:nvSpPr>
          <p:spPr bwMode="auto">
            <a:xfrm>
              <a:off x="1844" y="3157"/>
              <a:ext cx="2757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專案管理教室</a:t>
              </a: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1520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7" name="AutoShape 7"/>
            <p:cNvSpPr>
              <a:spLocks noChangeShapeType="1"/>
            </p:cNvSpPr>
            <p:nvPr/>
          </p:nvSpPr>
          <p:spPr bwMode="auto">
            <a:xfrm flipH="1" flipV="1">
              <a:off x="4600" y="3388"/>
              <a:ext cx="1400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8" name="Rectangle 6"/>
            <p:cNvSpPr>
              <a:spLocks noChangeArrowheads="1"/>
            </p:cNvSpPr>
            <p:nvPr/>
          </p:nvSpPr>
          <p:spPr bwMode="auto">
            <a:xfrm>
              <a:off x="2467" y="4555"/>
              <a:ext cx="2133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專案管理團隊</a:t>
              </a:r>
              <a:endParaRPr kumimoji="1" lang="zh-TW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9" name="AutoShape 5"/>
            <p:cNvSpPr>
              <a:spLocks noChangeShapeType="1"/>
            </p:cNvSpPr>
            <p:nvPr/>
          </p:nvSpPr>
          <p:spPr bwMode="auto">
            <a:xfrm flipH="1" flipV="1">
              <a:off x="4600" y="4764"/>
              <a:ext cx="1400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0" name="Rectangle 4"/>
            <p:cNvSpPr>
              <a:spLocks noChangeArrowheads="1"/>
            </p:cNvSpPr>
            <p:nvPr/>
          </p:nvSpPr>
          <p:spPr bwMode="auto">
            <a:xfrm>
              <a:off x="5821" y="5182"/>
              <a:ext cx="1561" cy="4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專案成員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31" name="AutoShape 3"/>
            <p:cNvSpPr>
              <a:spLocks noChangeShapeType="1"/>
            </p:cNvSpPr>
            <p:nvPr/>
          </p:nvSpPr>
          <p:spPr bwMode="auto">
            <a:xfrm>
              <a:off x="6694" y="6729"/>
              <a:ext cx="12" cy="5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2" name="AutoShape 2"/>
            <p:cNvSpPr>
              <a:spLocks noChangeShapeType="1"/>
            </p:cNvSpPr>
            <p:nvPr/>
          </p:nvSpPr>
          <p:spPr bwMode="auto">
            <a:xfrm>
              <a:off x="5986" y="6729"/>
              <a:ext cx="70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92756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19</a:t>
            </a:fld>
            <a:endParaRPr lang="zh-TW" altLang="en-US" dirty="0"/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1403648" y="1196752"/>
            <a:ext cx="237626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責任指派矩陣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8113838"/>
              </p:ext>
            </p:extLst>
          </p:nvPr>
        </p:nvGraphicFramePr>
        <p:xfrm>
          <a:off x="179512" y="33128"/>
          <a:ext cx="8856984" cy="663623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60040"/>
                <a:gridCol w="1224136"/>
                <a:gridCol w="2304256"/>
                <a:gridCol w="1008112"/>
                <a:gridCol w="1008112"/>
                <a:gridCol w="1008112"/>
                <a:gridCol w="1008112"/>
                <a:gridCol w="936104"/>
              </a:tblGrid>
              <a:tr h="23183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組織架構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183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專案經理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95502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黃怡萍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許婉柔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張哲誌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李浩銘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吳致毅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rowSpan="1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標楷體"/>
                        </a:rPr>
                        <a:t>WBS</a:t>
                      </a:r>
                      <a:endParaRPr lang="zh-TW" sz="28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1.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尋找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結盟業者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1-1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訪談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36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1-2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決定結盟條件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1-2.1JIT 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01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1-2.2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廠商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01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1-3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簽約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尋找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印刷廠商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2-1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選定款式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36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2-2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樣本價格擬定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2-3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訂購批量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3.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執行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3-1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發放產品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3-2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簽訂合約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36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3-3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以驗證方式確保專案執行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4.</a:t>
                      </a:r>
                      <a:r>
                        <a:rPr lang="zh-TW" sz="2000" kern="100" dirty="0" smtClean="0">
                          <a:effectLst/>
                          <a:latin typeface="Times New Roman"/>
                          <a:ea typeface="標楷體"/>
                        </a:rPr>
                        <a:t>效益</a:t>
                      </a:r>
                      <a:endParaRPr lang="en-US" altLang="zh-TW" sz="2000" kern="100" dirty="0" smtClean="0">
                        <a:effectLst/>
                        <a:latin typeface="Times New Roman"/>
                        <a:ea typeface="標楷體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Times New Roman"/>
                          <a:ea typeface="標楷體"/>
                        </a:rPr>
                        <a:t>評估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4-1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成果調查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4-2</a:t>
                      </a:r>
                      <a:r>
                        <a:rPr lang="zh-TW" sz="2000" kern="100">
                          <a:effectLst/>
                          <a:latin typeface="Times New Roman"/>
                          <a:ea typeface="標楷體"/>
                        </a:rPr>
                        <a:t>憑卷回收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55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4-3</a:t>
                      </a:r>
                      <a:r>
                        <a:rPr lang="zh-TW" sz="2000" kern="100" dirty="0">
                          <a:effectLst/>
                          <a:latin typeface="Times New Roman"/>
                          <a:ea typeface="標楷體"/>
                        </a:rPr>
                        <a:t>發放批量過多、過少之查詢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C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R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/>
                          <a:ea typeface="標楷體"/>
                        </a:rPr>
                        <a:t>I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269" marR="68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0479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sz="4800" dirty="0">
              <a:latin typeface="+mj-ea"/>
              <a:ea typeface="+mj-ea"/>
            </a:endParaRPr>
          </a:p>
        </p:txBody>
      </p:sp>
      <p:sp>
        <p:nvSpPr>
          <p:cNvPr id="7" name="淚滴形 6"/>
          <p:cNvSpPr/>
          <p:nvPr/>
        </p:nvSpPr>
        <p:spPr>
          <a:xfrm flipH="1" flipV="1">
            <a:off x="0" y="1052736"/>
            <a:ext cx="9144000" cy="5805264"/>
          </a:xfrm>
          <a:prstGeom prst="teardrop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 smtClean="0"/>
              <a:t>2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1294" y="-119884"/>
            <a:ext cx="8229600" cy="11430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zh-TW" altLang="en-US" sz="5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ea"/>
              </a:rPr>
              <a:t>大 綱</a:t>
            </a:r>
            <a:endParaRPr lang="zh-TW" altLang="en-US" sz="5400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+mj-ea"/>
            </a:endParaRPr>
          </a:p>
        </p:txBody>
      </p:sp>
      <p:pic>
        <p:nvPicPr>
          <p:cNvPr id="22" name="圖片 21" descr="1.bmp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0" y="1035537"/>
            <a:ext cx="1043608" cy="1112741"/>
          </a:xfrm>
          <a:prstGeom prst="rect">
            <a:avLst/>
          </a:prstGeom>
        </p:spPr>
      </p:pic>
      <p:grpSp>
        <p:nvGrpSpPr>
          <p:cNvPr id="18" name="群組 17"/>
          <p:cNvGrpSpPr/>
          <p:nvPr/>
        </p:nvGrpSpPr>
        <p:grpSpPr>
          <a:xfrm>
            <a:off x="930616" y="2068461"/>
            <a:ext cx="7632848" cy="4176464"/>
            <a:chOff x="827584" y="1916832"/>
            <a:chExt cx="7632848" cy="4176464"/>
          </a:xfrm>
        </p:grpSpPr>
        <p:grpSp>
          <p:nvGrpSpPr>
            <p:cNvPr id="21" name="群組 20"/>
            <p:cNvGrpSpPr/>
            <p:nvPr/>
          </p:nvGrpSpPr>
          <p:grpSpPr>
            <a:xfrm>
              <a:off x="827584" y="1916832"/>
              <a:ext cx="6624736" cy="2745015"/>
              <a:chOff x="827584" y="1916832"/>
              <a:chExt cx="6624736" cy="2745015"/>
            </a:xfrm>
          </p:grpSpPr>
          <p:sp>
            <p:nvSpPr>
              <p:cNvPr id="12" name="文字方塊 11"/>
              <p:cNvSpPr txBox="1"/>
              <p:nvPr/>
            </p:nvSpPr>
            <p:spPr>
              <a:xfrm>
                <a:off x="1226261" y="2636912"/>
                <a:ext cx="5328592" cy="584775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zh-TW" altLang="en-US" sz="3200" b="1" dirty="0" smtClean="0">
                    <a:solidFill>
                      <a:srgbClr val="0033CC"/>
                    </a:solidFill>
                    <a:latin typeface="+mj-ea"/>
                    <a:ea typeface="+mj-ea"/>
                  </a:rPr>
                  <a:t>第二章  </a:t>
                </a:r>
                <a:r>
                  <a:rPr lang="zh-TW" altLang="zh-TW" sz="3200" b="1" dirty="0" smtClean="0">
                    <a:solidFill>
                      <a:srgbClr val="0033CC"/>
                    </a:solidFill>
                    <a:latin typeface="+mj-ea"/>
                    <a:ea typeface="+mj-ea"/>
                  </a:rPr>
                  <a:t>專案範疇</a:t>
                </a:r>
                <a:r>
                  <a:rPr lang="zh-TW" altLang="en-US" sz="3200" b="1" dirty="0" smtClean="0">
                    <a:solidFill>
                      <a:srgbClr val="0033CC"/>
                    </a:solidFill>
                    <a:latin typeface="+mj-ea"/>
                    <a:ea typeface="+mj-ea"/>
                  </a:rPr>
                  <a:t>評估資訊</a:t>
                </a:r>
                <a:endParaRPr lang="en-US" altLang="zh-TW" sz="3200" b="1" dirty="0" smtClean="0">
                  <a:solidFill>
                    <a:srgbClr val="0033CC"/>
                  </a:solidFill>
                  <a:latin typeface="+mj-ea"/>
                  <a:ea typeface="+mj-ea"/>
                </a:endParaRPr>
              </a:p>
            </p:txBody>
          </p:sp>
          <p:grpSp>
            <p:nvGrpSpPr>
              <p:cNvPr id="20" name="群組 19"/>
              <p:cNvGrpSpPr/>
              <p:nvPr/>
            </p:nvGrpSpPr>
            <p:grpSpPr>
              <a:xfrm>
                <a:off x="827584" y="1916832"/>
                <a:ext cx="6624736" cy="2745015"/>
                <a:chOff x="827584" y="1916832"/>
                <a:chExt cx="6624736" cy="2745015"/>
              </a:xfrm>
            </p:grpSpPr>
            <p:sp>
              <p:nvSpPr>
                <p:cNvPr id="11" name="文字方塊 10"/>
                <p:cNvSpPr txBox="1"/>
                <p:nvPr/>
              </p:nvSpPr>
              <p:spPr>
                <a:xfrm>
                  <a:off x="827584" y="1916832"/>
                  <a:ext cx="5328592" cy="584775"/>
                </a:xfrm>
                <a:prstGeom prst="rect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>
                    <a:buNone/>
                  </a:pPr>
                  <a:r>
                    <a:rPr lang="zh-TW" altLang="en-US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第一章  </a:t>
                  </a:r>
                  <a:r>
                    <a:rPr lang="zh-TW" altLang="zh-TW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專案章程</a:t>
                  </a:r>
                  <a:endParaRPr lang="en-US" altLang="zh-TW" sz="3200" b="1" dirty="0" smtClean="0">
                    <a:solidFill>
                      <a:srgbClr val="0033CC"/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13" name="文字方塊 12"/>
                <p:cNvSpPr txBox="1"/>
                <p:nvPr/>
              </p:nvSpPr>
              <p:spPr>
                <a:xfrm>
                  <a:off x="1665922" y="3356992"/>
                  <a:ext cx="5328592" cy="584775"/>
                </a:xfrm>
                <a:prstGeom prst="rect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>
                    <a:buNone/>
                  </a:pPr>
                  <a:r>
                    <a:rPr lang="zh-TW" altLang="en-US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第三章  </a:t>
                  </a:r>
                  <a:r>
                    <a:rPr lang="zh-TW" altLang="zh-TW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時間管理</a:t>
                  </a:r>
                  <a:endParaRPr lang="en-US" altLang="zh-TW" sz="3200" b="1" dirty="0" smtClean="0">
                    <a:solidFill>
                      <a:srgbClr val="0033CC"/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14" name="文字方塊 13"/>
                <p:cNvSpPr txBox="1"/>
                <p:nvPr/>
              </p:nvSpPr>
              <p:spPr>
                <a:xfrm>
                  <a:off x="2123728" y="4077072"/>
                  <a:ext cx="5328592" cy="584775"/>
                </a:xfrm>
                <a:prstGeom prst="rect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>
                    <a:buNone/>
                  </a:pPr>
                  <a:r>
                    <a:rPr lang="zh-TW" altLang="en-US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第四章  成本</a:t>
                  </a:r>
                  <a:r>
                    <a:rPr lang="zh-TW" altLang="zh-TW" sz="3200" b="1" dirty="0" smtClean="0">
                      <a:solidFill>
                        <a:srgbClr val="0033CC"/>
                      </a:solidFill>
                      <a:latin typeface="+mj-ea"/>
                      <a:ea typeface="+mj-ea"/>
                    </a:rPr>
                    <a:t>管理</a:t>
                  </a:r>
                  <a:endParaRPr lang="en-US" altLang="zh-TW" sz="3200" b="1" dirty="0" smtClean="0">
                    <a:solidFill>
                      <a:srgbClr val="0033CC"/>
                    </a:solidFill>
                    <a:latin typeface="+mj-ea"/>
                    <a:ea typeface="+mj-ea"/>
                  </a:endParaRPr>
                </a:p>
              </p:txBody>
            </p:sp>
          </p:grpSp>
        </p:grpSp>
        <p:sp>
          <p:nvSpPr>
            <p:cNvPr id="16" name="文字方塊 15"/>
            <p:cNvSpPr txBox="1"/>
            <p:nvPr/>
          </p:nvSpPr>
          <p:spPr>
            <a:xfrm>
              <a:off x="2627784" y="4797152"/>
              <a:ext cx="5328592" cy="58477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zh-TW" altLang="en-US" sz="3200" b="1" dirty="0" smtClean="0">
                  <a:solidFill>
                    <a:srgbClr val="0033CC"/>
                  </a:solidFill>
                  <a:latin typeface="+mj-ea"/>
                  <a:ea typeface="+mj-ea"/>
                </a:rPr>
                <a:t>第五章  品質管理</a:t>
              </a:r>
              <a:endParaRPr lang="en-US" altLang="zh-TW" sz="3200" b="1" dirty="0" smtClean="0">
                <a:solidFill>
                  <a:srgbClr val="0033CC"/>
                </a:solidFill>
                <a:latin typeface="+mj-ea"/>
                <a:ea typeface="+mj-ea"/>
              </a:endParaRPr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3131840" y="5508521"/>
              <a:ext cx="5328592" cy="58477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zh-TW" altLang="en-US" sz="3200" b="1" dirty="0" smtClean="0">
                  <a:solidFill>
                    <a:srgbClr val="0033CC"/>
                  </a:solidFill>
                  <a:latin typeface="+mj-ea"/>
                  <a:ea typeface="+mj-ea"/>
                </a:rPr>
                <a:t>第六章  人力資源管理</a:t>
              </a:r>
              <a:endParaRPr lang="en-US" altLang="zh-TW" sz="3200" b="1" dirty="0" smtClean="0">
                <a:solidFill>
                  <a:srgbClr val="0033CC"/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496728" cy="365125"/>
          </a:xfrm>
        </p:spPr>
        <p:txBody>
          <a:bodyPr/>
          <a:lstStyle/>
          <a:p>
            <a:fld id="{98335F2E-4766-4BCF-8331-E885B81C698E}" type="slidenum">
              <a:rPr lang="zh-TW" altLang="en-US" smtClean="0"/>
              <a:pPr/>
              <a:t>20</a:t>
            </a:fld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355976" y="1700808"/>
            <a:ext cx="4680520" cy="1938992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altLang="zh-TW" sz="12000" b="1" cap="all" dirty="0" smtClean="0">
                <a:ln/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Q</a:t>
            </a:r>
            <a:r>
              <a:rPr lang="zh-TW" altLang="en-US" sz="12000" b="1" cap="all" dirty="0" smtClean="0">
                <a:ln/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 </a:t>
            </a:r>
            <a:r>
              <a:rPr lang="en-US" altLang="zh-TW" sz="12000" b="1" cap="all" dirty="0" smtClean="0">
                <a:ln/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&amp;</a:t>
            </a:r>
            <a:r>
              <a:rPr lang="zh-TW" altLang="en-US" sz="12000" b="1" cap="all" dirty="0" smtClean="0">
                <a:ln/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 </a:t>
            </a:r>
            <a:r>
              <a:rPr lang="en-US" altLang="zh-TW" sz="12000" b="1" cap="all" dirty="0" smtClean="0">
                <a:ln/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A</a:t>
            </a:r>
            <a:endParaRPr lang="zh-TW" altLang="en-US" sz="12000" b="1" cap="all" dirty="0">
              <a:ln/>
              <a:solidFill>
                <a:schemeClr val="accent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pic>
        <p:nvPicPr>
          <p:cNvPr id="8" name="圖片 7" descr="1.bmp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0" y="861102"/>
            <a:ext cx="4183769" cy="4656130"/>
          </a:xfrm>
          <a:prstGeom prst="rect">
            <a:avLst/>
          </a:prstGeom>
        </p:spPr>
      </p:pic>
      <p:pic>
        <p:nvPicPr>
          <p:cNvPr id="9" name="圖片 8" descr="198692719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509120"/>
            <a:ext cx="2341943" cy="15373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35496" y="1248271"/>
          <a:ext cx="9023617" cy="51330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0280"/>
                <a:gridCol w="6503337"/>
              </a:tblGrid>
              <a:tr h="34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專案名稱</a:t>
                      </a:r>
                      <a:r>
                        <a:rPr lang="en-US" sz="2000" kern="100" dirty="0"/>
                        <a:t> :</a:t>
                      </a:r>
                      <a:r>
                        <a:rPr lang="zh-TW" sz="2000" kern="100" dirty="0"/>
                        <a:t>異業結盟</a:t>
                      </a:r>
                      <a:endParaRPr lang="zh-TW" sz="20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1600" kern="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一、專案目的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以異業結盟進展行銷、提升品牌、知名度、業績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二、專案目標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尋找二百公尺內的攤販及業者，在一個月內發出一萬份及有促銷活動的廣告樣品﹝紙袋、塑膠袋、紙盒等﹞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三、高階需求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透過異業結盟與對方互惠方式，降低成本提高績效。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53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/>
                        <a:t>四</a:t>
                      </a:r>
                      <a:r>
                        <a:rPr lang="zh-TW" sz="2000" kern="100" dirty="0" smtClean="0"/>
                        <a:t>、</a:t>
                      </a:r>
                      <a:r>
                        <a:rPr lang="zh-TW" sz="2000" kern="100" dirty="0"/>
                        <a:t>初步里程碑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第一個月內找出合作的廠商及攤販業者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第二個月找出執行所需的樣品並製作廣告</a:t>
                      </a:r>
                      <a:r>
                        <a:rPr lang="en-US" sz="2000" kern="100" dirty="0"/>
                        <a:t>Logo</a:t>
                      </a:r>
                      <a:endParaRPr lang="zh-TW" sz="2000" kern="1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第三個月開始執行專案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開幕促銷活動期間達整體業績</a:t>
                      </a:r>
                      <a:r>
                        <a:rPr lang="en-US" sz="2000" kern="100" dirty="0"/>
                        <a:t>60%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/>
                        <a:t>五</a:t>
                      </a:r>
                      <a:r>
                        <a:rPr lang="zh-TW" sz="2000" kern="100" dirty="0" smtClean="0"/>
                        <a:t>、</a:t>
                      </a:r>
                      <a:r>
                        <a:rPr lang="zh-TW" sz="2000" kern="100" dirty="0"/>
                        <a:t>概估預算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10,000</a:t>
                      </a:r>
                      <a:r>
                        <a:rPr lang="zh-TW" altLang="en-US" sz="2000" kern="100" dirty="0" smtClean="0"/>
                        <a:t>元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/>
                        <a:t>六</a:t>
                      </a:r>
                      <a:r>
                        <a:rPr lang="zh-TW" sz="2000" kern="100" dirty="0" smtClean="0"/>
                        <a:t>、</a:t>
                      </a:r>
                      <a:r>
                        <a:rPr lang="zh-TW" sz="2000" kern="100" dirty="0"/>
                        <a:t>專案核准需求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JIT</a:t>
                      </a:r>
                      <a:r>
                        <a:rPr lang="zh-TW" sz="2000" kern="100" dirty="0"/>
                        <a:t>老闆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/>
                        <a:t>七</a:t>
                      </a:r>
                      <a:r>
                        <a:rPr lang="zh-TW" sz="2000" kern="100" dirty="0" smtClean="0"/>
                        <a:t>、</a:t>
                      </a:r>
                      <a:r>
                        <a:rPr lang="zh-TW" sz="2000" kern="100" dirty="0"/>
                        <a:t>委派的專案經理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黃怡萍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/>
                        <a:t>八</a:t>
                      </a:r>
                      <a:r>
                        <a:rPr lang="zh-TW" sz="2000" kern="100" dirty="0" smtClean="0"/>
                        <a:t>、</a:t>
                      </a:r>
                      <a:r>
                        <a:rPr lang="zh-TW" sz="2000" kern="100" dirty="0"/>
                        <a:t>委派的專案</a:t>
                      </a:r>
                      <a:r>
                        <a:rPr lang="zh-TW" sz="2000" kern="100" dirty="0" smtClean="0"/>
                        <a:t>經理</a:t>
                      </a:r>
                      <a:endParaRPr lang="en-US" altLang="zh-TW" sz="2000" kern="1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baseline="0" smtClean="0"/>
                        <a:t>      </a:t>
                      </a:r>
                      <a:r>
                        <a:rPr lang="zh-TW" sz="2000" kern="100" smtClean="0"/>
                        <a:t>的</a:t>
                      </a:r>
                      <a:r>
                        <a:rPr lang="zh-TW" sz="2000" kern="100" dirty="0" smtClean="0"/>
                        <a:t>責任及</a:t>
                      </a:r>
                      <a:r>
                        <a:rPr lang="zh-TW" sz="2000" kern="100" dirty="0"/>
                        <a:t>權限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在</a:t>
                      </a:r>
                      <a:r>
                        <a:rPr lang="en-US" sz="2000" kern="100" dirty="0" smtClean="0"/>
                        <a:t>9/20</a:t>
                      </a:r>
                      <a:r>
                        <a:rPr lang="zh-TW" sz="2000" kern="100" dirty="0"/>
                        <a:t>前，完成預算</a:t>
                      </a:r>
                      <a:r>
                        <a:rPr lang="en-US" sz="2000" kern="100" dirty="0"/>
                        <a:t>10000</a:t>
                      </a:r>
                      <a:r>
                        <a:rPr lang="zh-TW" sz="2000" kern="100" dirty="0"/>
                        <a:t>元以下，找到合作部門</a:t>
                      </a:r>
                      <a:r>
                        <a:rPr lang="en-US" sz="2000" kern="100" dirty="0"/>
                        <a:t>(</a:t>
                      </a:r>
                      <a:r>
                        <a:rPr lang="zh-TW" sz="2000" kern="100" dirty="0"/>
                        <a:t>產、銷、財</a:t>
                      </a:r>
                      <a:r>
                        <a:rPr lang="en-US" sz="2000" kern="100" dirty="0"/>
                        <a:t>) </a:t>
                      </a:r>
                      <a:r>
                        <a:rPr lang="zh-TW" sz="2000" kern="100" dirty="0"/>
                        <a:t>，並開始執行專案</a:t>
                      </a:r>
                      <a:endParaRPr lang="zh-TW" sz="2000" b="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0" name="群組 39"/>
          <p:cNvGrpSpPr/>
          <p:nvPr/>
        </p:nvGrpSpPr>
        <p:grpSpPr>
          <a:xfrm>
            <a:off x="6462" y="-4"/>
            <a:ext cx="9137538" cy="1115999"/>
            <a:chOff x="6462" y="-4"/>
            <a:chExt cx="9137538" cy="1115999"/>
          </a:xfrm>
        </p:grpSpPr>
        <p:sp>
          <p:nvSpPr>
            <p:cNvPr id="15" name="矩形 14"/>
            <p:cNvSpPr/>
            <p:nvPr/>
          </p:nvSpPr>
          <p:spPr>
            <a:xfrm>
              <a:off x="6462" y="-4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向右箭號 15"/>
            <p:cNvSpPr/>
            <p:nvPr/>
          </p:nvSpPr>
          <p:spPr>
            <a:xfrm>
              <a:off x="98708" y="57503"/>
              <a:ext cx="872892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17" name="向右箭號 16"/>
            <p:cNvSpPr/>
            <p:nvPr/>
          </p:nvSpPr>
          <p:spPr>
            <a:xfrm>
              <a:off x="1028570" y="57503"/>
              <a:ext cx="951142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向右箭號 17"/>
            <p:cNvSpPr/>
            <p:nvPr/>
          </p:nvSpPr>
          <p:spPr>
            <a:xfrm>
              <a:off x="2031314" y="82130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向右箭號 18"/>
            <p:cNvSpPr/>
            <p:nvPr/>
          </p:nvSpPr>
          <p:spPr>
            <a:xfrm>
              <a:off x="3046937" y="77994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971600" y="285142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1979712" y="309769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3000703" y="305631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22617" y="306898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0" name="向右箭號 19"/>
            <p:cNvSpPr/>
            <p:nvPr/>
          </p:nvSpPr>
          <p:spPr>
            <a:xfrm>
              <a:off x="4052906" y="52349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3995936" y="279985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3" name="向右箭號 22"/>
            <p:cNvSpPr/>
            <p:nvPr/>
          </p:nvSpPr>
          <p:spPr>
            <a:xfrm>
              <a:off x="5120147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文字方塊 23"/>
            <p:cNvSpPr txBox="1"/>
            <p:nvPr/>
          </p:nvSpPr>
          <p:spPr>
            <a:xfrm>
              <a:off x="5063177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5" name="向右箭號 24"/>
            <p:cNvSpPr/>
            <p:nvPr/>
          </p:nvSpPr>
          <p:spPr>
            <a:xfrm>
              <a:off x="6141138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6084168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7" name="向右箭號 26"/>
            <p:cNvSpPr/>
            <p:nvPr/>
          </p:nvSpPr>
          <p:spPr>
            <a:xfrm>
              <a:off x="7169742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7112772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9" name="向右箭號 28"/>
            <p:cNvSpPr/>
            <p:nvPr/>
          </p:nvSpPr>
          <p:spPr>
            <a:xfrm>
              <a:off x="8170241" y="44624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文字方塊 29"/>
            <p:cNvSpPr txBox="1"/>
            <p:nvPr/>
          </p:nvSpPr>
          <p:spPr>
            <a:xfrm>
              <a:off x="8113271" y="272260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72009" y="1243002"/>
          <a:ext cx="8964487" cy="51383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7663"/>
                <a:gridCol w="3096344"/>
                <a:gridCol w="2304256"/>
                <a:gridCol w="720080"/>
                <a:gridCol w="1296144"/>
              </a:tblGrid>
              <a:tr h="874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姓名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重要</a:t>
                      </a:r>
                      <a:r>
                        <a:rPr lang="zh-TW" sz="2000" kern="100" dirty="0" smtClean="0"/>
                        <a:t>需求</a:t>
                      </a:r>
                      <a:r>
                        <a:rPr lang="en-US" sz="2000" kern="100" dirty="0" smtClean="0"/>
                        <a:t>(</a:t>
                      </a:r>
                      <a:r>
                        <a:rPr lang="zh-TW" sz="2000" kern="100" dirty="0" smtClean="0"/>
                        <a:t>關注的議題、需求的資訊內容、溝通偏好</a:t>
                      </a:r>
                      <a:r>
                        <a:rPr lang="en-US" sz="2000" kern="100" dirty="0" smtClean="0"/>
                        <a:t>)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主要期望</a:t>
                      </a:r>
                      <a:r>
                        <a:rPr lang="en-US" sz="2000" kern="100" dirty="0"/>
                        <a:t>/</a:t>
                      </a:r>
                      <a:r>
                        <a:rPr lang="zh-TW" sz="2000" kern="100" dirty="0"/>
                        <a:t>關切利益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重要等級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影響階段（</a:t>
                      </a:r>
                      <a:r>
                        <a:rPr lang="en-US" sz="2000" kern="100" dirty="0"/>
                        <a:t>IPECC</a:t>
                      </a:r>
                      <a:r>
                        <a:rPr lang="zh-TW" sz="2000" kern="100" dirty="0"/>
                        <a:t>）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印刷廠商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JIT</a:t>
                      </a:r>
                      <a:r>
                        <a:rPr lang="zh-TW" sz="2000" kern="100" dirty="0"/>
                        <a:t>與連鎖業者結盟後的訂單量且提高</a:t>
                      </a:r>
                      <a:r>
                        <a:rPr lang="zh-TW" sz="2000" kern="100" dirty="0" smtClean="0"/>
                        <a:t>業績與銷售量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1.</a:t>
                      </a:r>
                      <a:r>
                        <a:rPr lang="zh-TW" sz="2000" kern="100" dirty="0"/>
                        <a:t>增加利潤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2.</a:t>
                      </a:r>
                      <a:r>
                        <a:rPr lang="zh-TW" sz="2000" kern="100" dirty="0"/>
                        <a:t>增加知名度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Ⅳ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/>
                        <a:t>規劃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連鎖業者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(200</a:t>
                      </a:r>
                      <a:r>
                        <a:rPr lang="zh-TW" sz="2000" kern="100" dirty="0"/>
                        <a:t>公尺內</a:t>
                      </a:r>
                      <a:r>
                        <a:rPr lang="en-US" sz="2000" kern="100" dirty="0"/>
                        <a:t>)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結盟後成本降低與袋子使用的安全性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1.</a:t>
                      </a:r>
                      <a:r>
                        <a:rPr lang="zh-TW" sz="2000" kern="100" dirty="0"/>
                        <a:t>降低成本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2.</a:t>
                      </a:r>
                      <a:r>
                        <a:rPr lang="zh-TW" sz="2000" kern="100" dirty="0"/>
                        <a:t>增加知名度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3.</a:t>
                      </a:r>
                      <a:r>
                        <a:rPr lang="zh-TW" sz="2000" kern="100" dirty="0"/>
                        <a:t>優惠活動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Ⅱ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/>
                        <a:t>執行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消費者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交通方便、剪髮快速、造型好看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1.</a:t>
                      </a:r>
                      <a:r>
                        <a:rPr lang="zh-TW" sz="2000" kern="100" dirty="0"/>
                        <a:t>專案失敗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2.</a:t>
                      </a:r>
                      <a:r>
                        <a:rPr lang="zh-TW" sz="2000" kern="100" dirty="0"/>
                        <a:t>間接獲利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Ⅲ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結束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9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JIT</a:t>
                      </a:r>
                      <a:endParaRPr lang="zh-TW" sz="2000" b="1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將廣告效果交付給對本店有利的連鎖業者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1.</a:t>
                      </a:r>
                      <a:r>
                        <a:rPr lang="zh-TW" sz="2000" kern="100" dirty="0"/>
                        <a:t>方便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2.</a:t>
                      </a:r>
                      <a:r>
                        <a:rPr lang="zh-TW" sz="2000" kern="100" dirty="0"/>
                        <a:t>快速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3.</a:t>
                      </a:r>
                      <a:r>
                        <a:rPr lang="zh-TW" sz="2000" kern="100" dirty="0"/>
                        <a:t>好看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Ⅰ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起始、規劃、執行、監控、結束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grpSp>
        <p:nvGrpSpPr>
          <p:cNvPr id="92" name="群組 91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67" name="矩形 66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向右箭號 67"/>
            <p:cNvSpPr/>
            <p:nvPr/>
          </p:nvSpPr>
          <p:spPr>
            <a:xfrm>
              <a:off x="1034812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69" name="向右箭號 68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向右箭號 69"/>
            <p:cNvSpPr/>
            <p:nvPr/>
          </p:nvSpPr>
          <p:spPr>
            <a:xfrm>
              <a:off x="2057072" y="82134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向右箭號 70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73" name="文字方塊 72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74" name="文字方塊 73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75" name="文字方塊 74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76" name="向右箭號 75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78" name="向右箭號 77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文字方塊 78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0" name="向右箭號 79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文字方塊 80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2" name="向右箭號 81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文字方塊 82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4" name="向右箭號 83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文字方塊 84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1"/>
          <p:cNvSpPr txBox="1">
            <a:spLocks/>
          </p:cNvSpPr>
          <p:nvPr/>
        </p:nvSpPr>
        <p:spPr>
          <a:xfrm>
            <a:off x="1403648" y="1196752"/>
            <a:ext cx="2448272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+mj-ea"/>
              </a:rPr>
              <a:t>專案需求分析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ea"/>
              <a:ea typeface="+mj-ea"/>
              <a:cs typeface="+mn-cs"/>
            </a:endParaRP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43109" y="1841178"/>
          <a:ext cx="9036498" cy="38920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8750"/>
                <a:gridCol w="936987"/>
                <a:gridCol w="1686512"/>
                <a:gridCol w="728750"/>
                <a:gridCol w="375884"/>
                <a:gridCol w="1810365"/>
                <a:gridCol w="789536"/>
                <a:gridCol w="959464"/>
                <a:gridCol w="1020250"/>
              </a:tblGrid>
              <a:tr h="991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需求說明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納入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原因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提出者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優先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等級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版</a:t>
                      </a:r>
                      <a:endParaRPr lang="en-US" altLang="zh-TW" sz="2000" kern="1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本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執行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摘要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完成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日期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限制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條件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假設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事項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網站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連結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增加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知名度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全體專案成員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Ⅰ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官方網站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設立連結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9/20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無</a:t>
                      </a:r>
                      <a:r>
                        <a:rPr lang="zh-TW" sz="2000" kern="100" dirty="0" smtClean="0"/>
                        <a:t>網站</a:t>
                      </a:r>
                      <a:endParaRPr lang="en-US" altLang="zh-TW" sz="2000" kern="1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連結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無</a:t>
                      </a:r>
                      <a:r>
                        <a:rPr lang="zh-TW" sz="2000" kern="100" dirty="0" smtClean="0"/>
                        <a:t>網站連結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1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款式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多樣化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增加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利潤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/>
                        <a:t>全體專案成員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/>
                        <a:t>Ⅱ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廠商</a:t>
                      </a:r>
                      <a:r>
                        <a:rPr lang="zh-TW" sz="2000" kern="100" dirty="0" smtClean="0"/>
                        <a:t>製作</a:t>
                      </a:r>
                      <a:r>
                        <a:rPr lang="en-US" sz="2000" kern="100" dirty="0" smtClean="0"/>
                        <a:t>Logo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多樣化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9/15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成本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過高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長鞭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效應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2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優惠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/>
                        <a:t>增加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/>
                        <a:t>業績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全體專案成員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/>
                        <a:t>Ⅲ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與結盟</a:t>
                      </a:r>
                      <a:r>
                        <a:rPr lang="zh-TW" sz="2000" kern="100" dirty="0" smtClean="0"/>
                        <a:t>業者</a:t>
                      </a:r>
                      <a:endParaRPr lang="en-US" altLang="zh-TW" sz="2000" kern="1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推出</a:t>
                      </a:r>
                      <a:r>
                        <a:rPr lang="zh-TW" sz="2000" kern="100" dirty="0"/>
                        <a:t>優惠活動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9/20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成本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不足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意見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不合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5</a:t>
            </a:fld>
            <a:endParaRPr lang="zh-TW" altLang="en-US" dirty="0"/>
          </a:p>
        </p:txBody>
      </p:sp>
      <p:grpSp>
        <p:nvGrpSpPr>
          <p:cNvPr id="49" name="群組 48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50" name="矩形 49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向右箭號 50"/>
            <p:cNvSpPr/>
            <p:nvPr/>
          </p:nvSpPr>
          <p:spPr>
            <a:xfrm>
              <a:off x="1034812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52" name="向右箭號 51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向右箭號 52"/>
            <p:cNvSpPr/>
            <p:nvPr/>
          </p:nvSpPr>
          <p:spPr>
            <a:xfrm>
              <a:off x="2057072" y="82134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向右箭號 53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7" name="文字方塊 56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8" name="文字方塊 57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9" name="向右箭號 58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61" name="向右箭號 60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63" name="向右箭號 62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文字方塊 63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65" name="向右箭號 64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文字方塊 65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67" name="向右箭號 66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6</a:t>
            </a:fld>
            <a:endParaRPr lang="zh-TW" altLang="en-US" dirty="0"/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1403648" y="1196752"/>
            <a:ext cx="2448272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kumimoji="1" lang="zh-TW" altLang="zh-TW" sz="2800" b="1" dirty="0" smtClean="0">
                <a:latin typeface="+mj-ea"/>
                <a:ea typeface="+mj-ea"/>
              </a:rPr>
              <a:t>專案範疇聲明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ea"/>
              <a:ea typeface="+mj-ea"/>
              <a:cs typeface="+mn-cs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48375" y="1196752"/>
          <a:ext cx="9036496" cy="5212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36496"/>
              </a:tblGrid>
              <a:tr h="324232">
                <a:tc>
                  <a:txBody>
                    <a:bodyPr/>
                    <a:lstStyle/>
                    <a:p>
                      <a:pPr marL="347345" indent="-347345" algn="ctr" fontAlgn="ctr">
                        <a:spcAft>
                          <a:spcPts val="0"/>
                        </a:spcAft>
                      </a:pPr>
                      <a:r>
                        <a:rPr kumimoji="1" lang="zh-TW" sz="2000" kern="1200" dirty="0"/>
                        <a:t>專案範疇聲明 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一、產品範疇描述</a:t>
                      </a:r>
                      <a:r>
                        <a:rPr lang="en-US" sz="2000" kern="100" dirty="0"/>
                        <a:t>:</a:t>
                      </a:r>
                      <a:endParaRPr lang="zh-TW" sz="2000" kern="100" dirty="0"/>
                    </a:p>
                    <a:p>
                      <a:pPr algn="just" font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   </a:t>
                      </a:r>
                      <a:r>
                        <a:rPr lang="zh-TW" altLang="en-US" sz="2000" kern="100" dirty="0" smtClean="0"/>
                        <a:t>    </a:t>
                      </a:r>
                      <a:r>
                        <a:rPr lang="zh-TW" sz="2000" kern="100" dirty="0" smtClean="0"/>
                        <a:t>尋找</a:t>
                      </a:r>
                      <a:r>
                        <a:rPr lang="zh-TW" sz="2000" kern="100" dirty="0"/>
                        <a:t>二百公尺內連鎖業者結盟，並</a:t>
                      </a:r>
                      <a:r>
                        <a:rPr lang="zh-TW" sz="2000" kern="100" dirty="0" smtClean="0"/>
                        <a:t>在</a:t>
                      </a:r>
                      <a:r>
                        <a:rPr lang="en-US" sz="2000" kern="100" dirty="0" smtClean="0"/>
                        <a:t>9</a:t>
                      </a:r>
                      <a:r>
                        <a:rPr lang="zh-TW" sz="2000" kern="100" dirty="0" smtClean="0"/>
                        <a:t>月</a:t>
                      </a:r>
                      <a:r>
                        <a:rPr lang="en-US" sz="2000" kern="100" dirty="0"/>
                        <a:t>20</a:t>
                      </a:r>
                      <a:r>
                        <a:rPr lang="zh-TW" sz="2000" kern="100" dirty="0"/>
                        <a:t>日前將</a:t>
                      </a:r>
                      <a:r>
                        <a:rPr lang="en-US" sz="2000" kern="100" dirty="0"/>
                        <a:t>10000</a:t>
                      </a:r>
                      <a:r>
                        <a:rPr lang="zh-TW" sz="2000" kern="100" dirty="0"/>
                        <a:t>份的廣告樣本於</a:t>
                      </a:r>
                      <a:r>
                        <a:rPr lang="zh-TW" sz="2000" kern="100" dirty="0" smtClean="0"/>
                        <a:t>促銷活動期間發放</a:t>
                      </a:r>
                      <a:r>
                        <a:rPr lang="zh-TW" sz="2000" kern="100" dirty="0"/>
                        <a:t>完畢，整體預算為一萬元以內。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二、專案交付標的</a:t>
                      </a:r>
                      <a:r>
                        <a:rPr lang="en-US" sz="2000" kern="100" dirty="0"/>
                        <a:t>:</a:t>
                      </a:r>
                      <a:endParaRPr lang="zh-TW" sz="2000" kern="100" dirty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   </a:t>
                      </a:r>
                      <a:r>
                        <a:rPr lang="zh-TW" altLang="en-US" sz="2000" kern="100" baseline="0" dirty="0" smtClean="0"/>
                        <a:t>    </a:t>
                      </a:r>
                      <a:r>
                        <a:rPr lang="zh-TW" sz="2000" kern="100" dirty="0" smtClean="0"/>
                        <a:t>交付</a:t>
                      </a:r>
                      <a:r>
                        <a:rPr lang="zh-TW" sz="2000" kern="100" dirty="0"/>
                        <a:t>廣告樣本時以簽收單據予以驗證。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三、產品驗收準則</a:t>
                      </a:r>
                      <a:r>
                        <a:rPr lang="en-US" sz="2000" kern="100" dirty="0"/>
                        <a:t>:</a:t>
                      </a:r>
                      <a:endParaRPr lang="zh-TW" sz="2000" kern="100" dirty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   </a:t>
                      </a:r>
                      <a:r>
                        <a:rPr lang="zh-TW" altLang="en-US" sz="2000" kern="100" dirty="0" smtClean="0"/>
                        <a:t>    </a:t>
                      </a:r>
                      <a:r>
                        <a:rPr lang="zh-TW" sz="2000" kern="100" dirty="0" smtClean="0"/>
                        <a:t>袋子</a:t>
                      </a:r>
                      <a:r>
                        <a:rPr lang="zh-TW" sz="2000" kern="100" dirty="0"/>
                        <a:t>安全性須符合店家需求。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四、專案邊界</a:t>
                      </a:r>
                      <a:r>
                        <a:rPr lang="en-US" sz="2000" kern="100" dirty="0"/>
                        <a:t>:</a:t>
                      </a:r>
                      <a:endParaRPr lang="zh-TW" sz="2000" kern="100" dirty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   </a:t>
                      </a:r>
                      <a:r>
                        <a:rPr lang="zh-TW" altLang="en-US" sz="2000" kern="100" dirty="0" smtClean="0"/>
                        <a:t>    </a:t>
                      </a:r>
                      <a:r>
                        <a:rPr lang="zh-TW" sz="2000" kern="100" dirty="0" smtClean="0"/>
                        <a:t>二百</a:t>
                      </a:r>
                      <a:r>
                        <a:rPr lang="zh-TW" sz="2000" kern="100" dirty="0"/>
                        <a:t>公尺內連鎖業者、促銷活動期間內、預算一萬元內。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五、專案限制條件</a:t>
                      </a:r>
                      <a:r>
                        <a:rPr lang="en-US" sz="2000" kern="100" dirty="0"/>
                        <a:t>:</a:t>
                      </a:r>
                      <a:endParaRPr lang="zh-TW" sz="2000" kern="100" dirty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　 </a:t>
                      </a:r>
                      <a:r>
                        <a:rPr lang="zh-TW" altLang="en-US" sz="2000" kern="100" dirty="0" smtClean="0"/>
                        <a:t>  </a:t>
                      </a:r>
                      <a:r>
                        <a:rPr lang="zh-TW" sz="2000" kern="100" dirty="0" smtClean="0"/>
                        <a:t> </a:t>
                      </a:r>
                      <a:r>
                        <a:rPr lang="zh-TW" sz="2000" kern="100" dirty="0"/>
                        <a:t>預算、時間與業者同意結盟與否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六、專案假設事項</a:t>
                      </a:r>
                      <a:r>
                        <a:rPr lang="en-US" sz="2000" kern="100" dirty="0" smtClean="0"/>
                        <a:t>:</a:t>
                      </a:r>
                      <a:endParaRPr lang="en-US" sz="2000" kern="100" dirty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en-US" altLang="zh-TW" sz="2000" kern="100" baseline="0" dirty="0" smtClean="0"/>
                        <a:t>        </a:t>
                      </a:r>
                      <a:r>
                        <a:rPr lang="zh-TW" sz="2000" kern="100" dirty="0" smtClean="0"/>
                        <a:t>需求</a:t>
                      </a:r>
                      <a:r>
                        <a:rPr lang="zh-TW" sz="2000" kern="100" dirty="0"/>
                        <a:t>訊號不明造成長鞭效應、結盟業者數過多導致成本增加、結盟</a:t>
                      </a:r>
                      <a:r>
                        <a:rPr lang="zh-TW" sz="2000" kern="100" dirty="0" smtClean="0"/>
                        <a:t>業者無</a:t>
                      </a:r>
                      <a:endParaRPr lang="en-US" altLang="zh-TW" sz="2000" kern="100" dirty="0" smtClean="0"/>
                    </a:p>
                    <a:p>
                      <a:pPr marL="347345" indent="-347345" algn="just" fontAlgn="ctr"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法合作導致專案</a:t>
                      </a:r>
                      <a:r>
                        <a:rPr lang="zh-TW" sz="2000" kern="100" dirty="0"/>
                        <a:t>中止、合作過程意見不合。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0" name="群組 39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41" name="矩形 40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向右箭號 41"/>
            <p:cNvSpPr/>
            <p:nvPr/>
          </p:nvSpPr>
          <p:spPr>
            <a:xfrm>
              <a:off x="1034812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43" name="向右箭號 42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向右箭號 43"/>
            <p:cNvSpPr/>
            <p:nvPr/>
          </p:nvSpPr>
          <p:spPr>
            <a:xfrm>
              <a:off x="2057072" y="82134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向右箭號 44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文字方塊 45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8" name="文字方塊 47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49" name="文字方塊 48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0" name="向右箭號 49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2" name="向右箭號 51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文字方塊 52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4" name="向右箭號 53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6" name="向右箭號 55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文字方塊 56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58" name="向右箭號 57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標題 1"/>
          <p:cNvSpPr txBox="1">
            <a:spLocks/>
          </p:cNvSpPr>
          <p:nvPr/>
        </p:nvSpPr>
        <p:spPr>
          <a:xfrm>
            <a:off x="1403648" y="1196752"/>
            <a:ext cx="3672408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+mj-ea"/>
              </a:rPr>
              <a:t>工作分解結構（</a:t>
            </a:r>
            <a:r>
              <a:rPr lang="en-US" altLang="zh-TW" sz="2800" b="1" dirty="0" smtClean="0">
                <a:latin typeface="+mj-ea"/>
              </a:rPr>
              <a:t>WBS</a:t>
            </a:r>
            <a:r>
              <a:rPr lang="zh-TW" altLang="zh-TW" sz="2800" b="1" dirty="0" smtClean="0">
                <a:latin typeface="+mj-ea"/>
              </a:rPr>
              <a:t>）</a:t>
            </a:r>
            <a:endParaRPr lang="zh-TW" altLang="en-US" sz="2800" b="1" dirty="0">
              <a:latin typeface="+mj-ea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7</a:t>
            </a:fld>
            <a:endParaRPr lang="zh-TW" altLang="en-US" dirty="0"/>
          </a:p>
        </p:txBody>
      </p:sp>
      <p:sp>
        <p:nvSpPr>
          <p:cNvPr id="2257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652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75" name="群組 74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76" name="矩形 75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向右箭號 76"/>
            <p:cNvSpPr/>
            <p:nvPr/>
          </p:nvSpPr>
          <p:spPr>
            <a:xfrm>
              <a:off x="1034812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78" name="向右箭號 77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向右箭號 78"/>
            <p:cNvSpPr/>
            <p:nvPr/>
          </p:nvSpPr>
          <p:spPr>
            <a:xfrm>
              <a:off x="2057072" y="82134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向右箭號 79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文字方塊 80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2" name="文字方塊 81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3" name="文字方塊 82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4" name="文字方塊 83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5" name="向右箭號 84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文字方塊 85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7" name="向右箭號 86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文字方塊 87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89" name="向右箭號 88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文字方塊 89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91" name="向右箭號 90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93" name="向右箭號 92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文字方塊 93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15" name="Organization Chart 75"/>
          <p:cNvGrpSpPr>
            <a:grpSpLocks/>
          </p:cNvGrpSpPr>
          <p:nvPr/>
        </p:nvGrpSpPr>
        <p:grpSpPr bwMode="auto">
          <a:xfrm>
            <a:off x="0" y="1006486"/>
            <a:ext cx="9143999" cy="5796807"/>
            <a:chOff x="1642" y="7747"/>
            <a:chExt cx="33688" cy="4419"/>
          </a:xfrm>
        </p:grpSpPr>
        <p:cxnSp>
          <p:nvCxnSpPr>
            <p:cNvPr id="22650" name="_s22650"/>
            <p:cNvCxnSpPr>
              <a:cxnSpLocks noChangeShapeType="1"/>
              <a:stCxn id="62" idx="0"/>
              <a:endCxn id="57" idx="2"/>
            </p:cNvCxnSpPr>
            <p:nvPr/>
          </p:nvCxnSpPr>
          <p:spPr bwMode="auto">
            <a:xfrm rot="16200000" flipV="1">
              <a:off x="16906" y="5598"/>
              <a:ext cx="288" cy="10379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9" name="_s22649"/>
            <p:cNvCxnSpPr>
              <a:cxnSpLocks noChangeShapeType="1"/>
              <a:stCxn id="61" idx="0"/>
              <a:endCxn id="57" idx="2"/>
            </p:cNvCxnSpPr>
            <p:nvPr/>
          </p:nvCxnSpPr>
          <p:spPr bwMode="auto">
            <a:xfrm rot="16200000" flipV="1">
              <a:off x="14101" y="8403"/>
              <a:ext cx="288" cy="4768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8" name="_s22648"/>
            <p:cNvCxnSpPr>
              <a:cxnSpLocks noChangeShapeType="1"/>
              <a:stCxn id="60" idx="0"/>
              <a:endCxn id="57" idx="2"/>
            </p:cNvCxnSpPr>
            <p:nvPr/>
          </p:nvCxnSpPr>
          <p:spPr bwMode="auto">
            <a:xfrm rot="5400000" flipH="1" flipV="1">
              <a:off x="11709" y="10788"/>
              <a:ext cx="297" cy="7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7" name="_s22647"/>
            <p:cNvCxnSpPr>
              <a:cxnSpLocks noChangeShapeType="1"/>
              <a:endCxn id="56" idx="2"/>
            </p:cNvCxnSpPr>
            <p:nvPr/>
          </p:nvCxnSpPr>
          <p:spPr bwMode="auto">
            <a:xfrm rot="16200000" flipV="1">
              <a:off x="5496" y="10026"/>
              <a:ext cx="439" cy="1673"/>
            </a:xfrm>
            <a:prstGeom prst="bentConnector3">
              <a:avLst>
                <a:gd name="adj1" fmla="val 830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6" name="_s22646"/>
            <p:cNvCxnSpPr>
              <a:cxnSpLocks noChangeShapeType="1"/>
              <a:stCxn id="58" idx="0"/>
              <a:endCxn id="56" idx="2"/>
            </p:cNvCxnSpPr>
            <p:nvPr/>
          </p:nvCxnSpPr>
          <p:spPr bwMode="auto">
            <a:xfrm rot="5400000" flipH="1" flipV="1">
              <a:off x="4187" y="10129"/>
              <a:ext cx="178" cy="1207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5" name="_s22645"/>
            <p:cNvCxnSpPr>
              <a:cxnSpLocks noChangeShapeType="1"/>
              <a:stCxn id="57" idx="0"/>
              <a:endCxn id="46" idx="2"/>
            </p:cNvCxnSpPr>
            <p:nvPr/>
          </p:nvCxnSpPr>
          <p:spPr bwMode="auto">
            <a:xfrm rot="16200000" flipV="1">
              <a:off x="9335" y="7692"/>
              <a:ext cx="384" cy="4667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4" name="_s22644"/>
            <p:cNvCxnSpPr>
              <a:cxnSpLocks noChangeShapeType="1"/>
              <a:stCxn id="56" idx="0"/>
              <a:endCxn id="46" idx="2"/>
            </p:cNvCxnSpPr>
            <p:nvPr/>
          </p:nvCxnSpPr>
          <p:spPr bwMode="auto">
            <a:xfrm rot="5400000" flipH="1" flipV="1">
              <a:off x="5845" y="8868"/>
              <a:ext cx="384" cy="2314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3" name="_s22643"/>
            <p:cNvCxnSpPr>
              <a:cxnSpLocks noChangeShapeType="1"/>
              <a:stCxn id="55" idx="0"/>
              <a:endCxn id="43" idx="2"/>
            </p:cNvCxnSpPr>
            <p:nvPr/>
          </p:nvCxnSpPr>
          <p:spPr bwMode="auto">
            <a:xfrm rot="16200000" flipV="1">
              <a:off x="32875" y="7908"/>
              <a:ext cx="384" cy="2368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2" name="_s22642"/>
            <p:cNvCxnSpPr>
              <a:cxnSpLocks noChangeShapeType="1"/>
              <a:stCxn id="54" idx="0"/>
              <a:endCxn id="43" idx="2"/>
            </p:cNvCxnSpPr>
            <p:nvPr/>
          </p:nvCxnSpPr>
          <p:spPr bwMode="auto">
            <a:xfrm flipV="1">
              <a:off x="31795" y="8900"/>
              <a:ext cx="88" cy="384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1" name="_s22641"/>
            <p:cNvCxnSpPr>
              <a:cxnSpLocks noChangeShapeType="1"/>
              <a:stCxn id="53" idx="0"/>
              <a:endCxn id="42" idx="2"/>
            </p:cNvCxnSpPr>
            <p:nvPr/>
          </p:nvCxnSpPr>
          <p:spPr bwMode="auto">
            <a:xfrm rot="16200000" flipV="1">
              <a:off x="25437" y="7786"/>
              <a:ext cx="295" cy="2524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40" name="_s22640"/>
            <p:cNvCxnSpPr>
              <a:cxnSpLocks noChangeShapeType="1"/>
              <a:stCxn id="52" idx="0"/>
              <a:endCxn id="42" idx="2"/>
            </p:cNvCxnSpPr>
            <p:nvPr/>
          </p:nvCxnSpPr>
          <p:spPr bwMode="auto">
            <a:xfrm flipH="1" flipV="1">
              <a:off x="24322" y="8900"/>
              <a:ext cx="4" cy="29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9" name="_s22639"/>
            <p:cNvCxnSpPr>
              <a:cxnSpLocks noChangeShapeType="1"/>
              <a:stCxn id="51" idx="0"/>
              <a:endCxn id="42" idx="2"/>
            </p:cNvCxnSpPr>
            <p:nvPr/>
          </p:nvCxnSpPr>
          <p:spPr bwMode="auto">
            <a:xfrm rot="5400000" flipH="1" flipV="1">
              <a:off x="22918" y="7790"/>
              <a:ext cx="295" cy="2514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8" name="_s22638"/>
            <p:cNvCxnSpPr>
              <a:cxnSpLocks noChangeShapeType="1"/>
              <a:stCxn id="50" idx="0"/>
              <a:endCxn id="41" idx="2"/>
            </p:cNvCxnSpPr>
            <p:nvPr/>
          </p:nvCxnSpPr>
          <p:spPr bwMode="auto">
            <a:xfrm rot="16200000" flipV="1">
              <a:off x="17828" y="7966"/>
              <a:ext cx="448" cy="2316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7" name="_s22637"/>
            <p:cNvCxnSpPr>
              <a:cxnSpLocks noChangeShapeType="1"/>
              <a:endCxn id="41" idx="2"/>
            </p:cNvCxnSpPr>
            <p:nvPr/>
          </p:nvCxnSpPr>
          <p:spPr bwMode="auto">
            <a:xfrm flipH="1" flipV="1">
              <a:off x="16894" y="8900"/>
              <a:ext cx="79" cy="1153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6" name="_s22636"/>
            <p:cNvCxnSpPr>
              <a:cxnSpLocks noChangeShapeType="1"/>
              <a:stCxn id="48" idx="0"/>
              <a:endCxn id="41" idx="2"/>
            </p:cNvCxnSpPr>
            <p:nvPr/>
          </p:nvCxnSpPr>
          <p:spPr bwMode="auto">
            <a:xfrm rot="5400000" flipH="1" flipV="1">
              <a:off x="15369" y="7823"/>
              <a:ext cx="448" cy="2602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5" name="_s22635"/>
            <p:cNvCxnSpPr>
              <a:cxnSpLocks noChangeShapeType="1"/>
              <a:stCxn id="47" idx="0"/>
              <a:endCxn id="40" idx="2"/>
            </p:cNvCxnSpPr>
            <p:nvPr/>
          </p:nvCxnSpPr>
          <p:spPr bwMode="auto">
            <a:xfrm rot="16200000" flipV="1">
              <a:off x="8687" y="6347"/>
              <a:ext cx="448" cy="5553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4" name="_s22634"/>
            <p:cNvCxnSpPr>
              <a:cxnSpLocks noChangeShapeType="1"/>
              <a:stCxn id="46" idx="0"/>
              <a:endCxn id="40" idx="2"/>
            </p:cNvCxnSpPr>
            <p:nvPr/>
          </p:nvCxnSpPr>
          <p:spPr bwMode="auto">
            <a:xfrm rot="16200000" flipV="1">
              <a:off x="6445" y="8590"/>
              <a:ext cx="439" cy="1059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3" name="_s22633"/>
            <p:cNvCxnSpPr>
              <a:cxnSpLocks noChangeShapeType="1"/>
              <a:stCxn id="45" idx="0"/>
              <a:endCxn id="40" idx="2"/>
            </p:cNvCxnSpPr>
            <p:nvPr/>
          </p:nvCxnSpPr>
          <p:spPr bwMode="auto">
            <a:xfrm rot="5400000" flipH="1" flipV="1">
              <a:off x="4205" y="7418"/>
              <a:ext cx="448" cy="3412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2" name="_s22632"/>
            <p:cNvCxnSpPr>
              <a:cxnSpLocks noChangeShapeType="1"/>
              <a:stCxn id="44" idx="0"/>
              <a:endCxn id="43" idx="2"/>
            </p:cNvCxnSpPr>
            <p:nvPr/>
          </p:nvCxnSpPr>
          <p:spPr bwMode="auto">
            <a:xfrm rot="5400000" flipH="1" flipV="1">
              <a:off x="30417" y="7818"/>
              <a:ext cx="384" cy="2548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1" name="_s22631"/>
            <p:cNvCxnSpPr>
              <a:cxnSpLocks noChangeShapeType="1"/>
              <a:stCxn id="43" idx="0"/>
              <a:endCxn id="39" idx="2"/>
            </p:cNvCxnSpPr>
            <p:nvPr/>
          </p:nvCxnSpPr>
          <p:spPr bwMode="auto">
            <a:xfrm rot="16200000" flipV="1">
              <a:off x="25539" y="2068"/>
              <a:ext cx="360" cy="12328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30" name="_s22630"/>
            <p:cNvCxnSpPr>
              <a:cxnSpLocks noChangeShapeType="1"/>
              <a:stCxn id="42" idx="0"/>
              <a:endCxn id="39" idx="2"/>
            </p:cNvCxnSpPr>
            <p:nvPr/>
          </p:nvCxnSpPr>
          <p:spPr bwMode="auto">
            <a:xfrm rot="16200000" flipV="1">
              <a:off x="21759" y="5848"/>
              <a:ext cx="360" cy="4767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29" name="_s22629"/>
            <p:cNvCxnSpPr>
              <a:cxnSpLocks noChangeShapeType="1"/>
              <a:stCxn id="41" idx="0"/>
              <a:endCxn id="39" idx="2"/>
            </p:cNvCxnSpPr>
            <p:nvPr/>
          </p:nvCxnSpPr>
          <p:spPr bwMode="auto">
            <a:xfrm rot="5400000" flipH="1" flipV="1">
              <a:off x="18045" y="6902"/>
              <a:ext cx="360" cy="2661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628" name="_s22628"/>
            <p:cNvCxnSpPr>
              <a:cxnSpLocks noChangeShapeType="1"/>
              <a:stCxn id="40" idx="0"/>
              <a:endCxn id="39" idx="2"/>
            </p:cNvCxnSpPr>
            <p:nvPr/>
          </p:nvCxnSpPr>
          <p:spPr bwMode="auto">
            <a:xfrm rot="5400000" flipH="1" flipV="1">
              <a:off x="12665" y="1522"/>
              <a:ext cx="360" cy="13420"/>
            </a:xfrm>
            <a:prstGeom prst="bentConnector3">
              <a:avLst>
                <a:gd name="adj1" fmla="val 50000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sp>
          <p:nvSpPr>
            <p:cNvPr id="39" name="_s22627"/>
            <p:cNvSpPr>
              <a:spLocks noChangeArrowheads="1"/>
            </p:cNvSpPr>
            <p:nvPr/>
          </p:nvSpPr>
          <p:spPr bwMode="auto">
            <a:xfrm>
              <a:off x="16594" y="7747"/>
              <a:ext cx="5922" cy="30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b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異業結盟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0" name="_s22626"/>
            <p:cNvSpPr>
              <a:spLocks noChangeArrowheads="1"/>
            </p:cNvSpPr>
            <p:nvPr/>
          </p:nvSpPr>
          <p:spPr bwMode="auto">
            <a:xfrm>
              <a:off x="3099" y="8412"/>
              <a:ext cx="6071" cy="4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1.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尋找結盟廠商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1" name="_s22625"/>
            <p:cNvSpPr>
              <a:spLocks noChangeArrowheads="1"/>
            </p:cNvSpPr>
            <p:nvPr/>
          </p:nvSpPr>
          <p:spPr bwMode="auto">
            <a:xfrm>
              <a:off x="13446" y="8412"/>
              <a:ext cx="6898" cy="4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2.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尋找印刷廠商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2" name="_s22624"/>
            <p:cNvSpPr>
              <a:spLocks noChangeArrowheads="1"/>
            </p:cNvSpPr>
            <p:nvPr/>
          </p:nvSpPr>
          <p:spPr bwMode="auto">
            <a:xfrm>
              <a:off x="22200" y="8412"/>
              <a:ext cx="4245" cy="4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3.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執行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3" name="_s22623"/>
            <p:cNvSpPr>
              <a:spLocks noChangeArrowheads="1"/>
            </p:cNvSpPr>
            <p:nvPr/>
          </p:nvSpPr>
          <p:spPr bwMode="auto">
            <a:xfrm>
              <a:off x="29628" y="8412"/>
              <a:ext cx="4510" cy="4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4.</a:t>
              </a:r>
              <a:endParaRPr kumimoji="1" lang="en-US" altLang="zh-TW" sz="2000" dirty="0">
                <a:latin typeface="+mj-ea"/>
                <a:ea typeface="+mj-ea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效益評估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4" name="_s22622"/>
            <p:cNvSpPr>
              <a:spLocks noChangeArrowheads="1"/>
            </p:cNvSpPr>
            <p:nvPr/>
          </p:nvSpPr>
          <p:spPr bwMode="auto">
            <a:xfrm>
              <a:off x="28254" y="9284"/>
              <a:ext cx="2162" cy="76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4-1.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成果調查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5" name="_s22621"/>
            <p:cNvSpPr>
              <a:spLocks noChangeArrowheads="1"/>
            </p:cNvSpPr>
            <p:nvPr/>
          </p:nvSpPr>
          <p:spPr bwMode="auto">
            <a:xfrm>
              <a:off x="1642" y="9348"/>
              <a:ext cx="2162" cy="53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訪談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6" name="_s22620"/>
            <p:cNvSpPr>
              <a:spLocks noChangeArrowheads="1"/>
            </p:cNvSpPr>
            <p:nvPr/>
          </p:nvSpPr>
          <p:spPr bwMode="auto">
            <a:xfrm>
              <a:off x="4160" y="9339"/>
              <a:ext cx="6067" cy="494"/>
            </a:xfrm>
            <a:prstGeom prst="roundRect">
              <a:avLst>
                <a:gd name="adj" fmla="val 20641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1-2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決定結盟條件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7" name="_s22619"/>
            <p:cNvSpPr>
              <a:spLocks noChangeArrowheads="1"/>
            </p:cNvSpPr>
            <p:nvPr/>
          </p:nvSpPr>
          <p:spPr bwMode="auto">
            <a:xfrm>
              <a:off x="10609" y="9348"/>
              <a:ext cx="2158" cy="473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1-3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簽約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8" name="_s22618"/>
            <p:cNvSpPr>
              <a:spLocks noChangeArrowheads="1"/>
            </p:cNvSpPr>
            <p:nvPr/>
          </p:nvSpPr>
          <p:spPr bwMode="auto">
            <a:xfrm>
              <a:off x="13213" y="9348"/>
              <a:ext cx="2158" cy="72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2-1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選定樣式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49" name="_s22617"/>
            <p:cNvSpPr>
              <a:spLocks noChangeArrowheads="1"/>
            </p:cNvSpPr>
            <p:nvPr/>
          </p:nvSpPr>
          <p:spPr bwMode="auto">
            <a:xfrm>
              <a:off x="15655" y="9348"/>
              <a:ext cx="2158" cy="96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2-2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樣式價格擬訂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0" name="_s22616"/>
            <p:cNvSpPr>
              <a:spLocks noChangeArrowheads="1"/>
            </p:cNvSpPr>
            <p:nvPr/>
          </p:nvSpPr>
          <p:spPr bwMode="auto">
            <a:xfrm>
              <a:off x="18130" y="9348"/>
              <a:ext cx="2161" cy="794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2-3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訂購批量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1" name="_s22615"/>
            <p:cNvSpPr>
              <a:spLocks noChangeArrowheads="1"/>
            </p:cNvSpPr>
            <p:nvPr/>
          </p:nvSpPr>
          <p:spPr bwMode="auto">
            <a:xfrm>
              <a:off x="20729" y="9195"/>
              <a:ext cx="2158" cy="85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3-1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發放產品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endParaRPr>
            </a:p>
          </p:txBody>
        </p:sp>
        <p:sp>
          <p:nvSpPr>
            <p:cNvPr id="52" name="_s22614"/>
            <p:cNvSpPr>
              <a:spLocks noChangeArrowheads="1"/>
            </p:cNvSpPr>
            <p:nvPr/>
          </p:nvSpPr>
          <p:spPr bwMode="auto">
            <a:xfrm>
              <a:off x="23247" y="9195"/>
              <a:ext cx="2158" cy="85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3-2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簽訂合約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3" name="_s22613"/>
            <p:cNvSpPr>
              <a:spLocks noChangeArrowheads="1"/>
            </p:cNvSpPr>
            <p:nvPr/>
          </p:nvSpPr>
          <p:spPr bwMode="auto">
            <a:xfrm>
              <a:off x="25765" y="9195"/>
              <a:ext cx="2162" cy="1754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3-3 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以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驗證方式確保專案執行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4" name="_s22612"/>
            <p:cNvSpPr>
              <a:spLocks noChangeArrowheads="1"/>
            </p:cNvSpPr>
            <p:nvPr/>
          </p:nvSpPr>
          <p:spPr bwMode="auto">
            <a:xfrm>
              <a:off x="30716" y="9284"/>
              <a:ext cx="2159" cy="76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4-2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憑券回收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5" name="_s22611"/>
            <p:cNvSpPr>
              <a:spLocks noChangeArrowheads="1"/>
            </p:cNvSpPr>
            <p:nvPr/>
          </p:nvSpPr>
          <p:spPr bwMode="auto">
            <a:xfrm>
              <a:off x="33172" y="9284"/>
              <a:ext cx="2158" cy="140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4-3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發放批量過多過少查詢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6" name="_s22610"/>
            <p:cNvSpPr>
              <a:spLocks noChangeArrowheads="1"/>
            </p:cNvSpPr>
            <p:nvPr/>
          </p:nvSpPr>
          <p:spPr bwMode="auto">
            <a:xfrm>
              <a:off x="3547" y="10217"/>
              <a:ext cx="2665" cy="4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1-1.1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JIT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7" name="_s22609"/>
            <p:cNvSpPr>
              <a:spLocks noChangeArrowheads="1"/>
            </p:cNvSpPr>
            <p:nvPr/>
          </p:nvSpPr>
          <p:spPr bwMode="auto">
            <a:xfrm>
              <a:off x="10262" y="10217"/>
              <a:ext cx="3198" cy="4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1-1.2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廠商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8" name="_s22608"/>
            <p:cNvSpPr>
              <a:spLocks noChangeArrowheads="1"/>
            </p:cNvSpPr>
            <p:nvPr/>
          </p:nvSpPr>
          <p:spPr bwMode="auto">
            <a:xfrm>
              <a:off x="1858" y="10821"/>
              <a:ext cx="3629" cy="121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1-1.1.1</a:t>
              </a: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促銷期間內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發完廣告樣品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59" name="_s22607"/>
            <p:cNvSpPr>
              <a:spLocks noChangeArrowheads="1"/>
            </p:cNvSpPr>
            <p:nvPr/>
          </p:nvSpPr>
          <p:spPr bwMode="auto">
            <a:xfrm>
              <a:off x="5920" y="10821"/>
              <a:ext cx="3547" cy="134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1-1.1.2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廣告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樣品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確實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發放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完成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60" name="_s22606"/>
            <p:cNvSpPr>
              <a:spLocks noChangeArrowheads="1"/>
            </p:cNvSpPr>
            <p:nvPr/>
          </p:nvSpPr>
          <p:spPr bwMode="auto">
            <a:xfrm>
              <a:off x="9997" y="10941"/>
              <a:ext cx="3714" cy="71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1-1.2.1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符合廠商需求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61" name="_s22605"/>
            <p:cNvSpPr>
              <a:spLocks noChangeArrowheads="1"/>
            </p:cNvSpPr>
            <p:nvPr/>
          </p:nvSpPr>
          <p:spPr bwMode="auto">
            <a:xfrm>
              <a:off x="14507" y="10931"/>
              <a:ext cx="4245" cy="54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1-1.2.2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降低成本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  <p:sp>
          <p:nvSpPr>
            <p:cNvPr id="62" name="_s22604"/>
            <p:cNvSpPr>
              <a:spLocks noChangeArrowheads="1"/>
            </p:cNvSpPr>
            <p:nvPr/>
          </p:nvSpPr>
          <p:spPr bwMode="auto">
            <a:xfrm>
              <a:off x="19361" y="10931"/>
              <a:ext cx="5757" cy="65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1-1.2.3</a:t>
              </a:r>
              <a:endPara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免費提供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ea"/>
                  <a:ea typeface="+mj-ea"/>
                  <a:cs typeface="Times New Roman" pitchFamily="18" charset="0"/>
                </a:rPr>
                <a:t>廣告樣本</a:t>
              </a:r>
              <a:endParaRPr kumimoji="1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新細明體" pitchFamily="18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19" name="標題 1"/>
          <p:cNvSpPr txBox="1">
            <a:spLocks/>
          </p:cNvSpPr>
          <p:nvPr/>
        </p:nvSpPr>
        <p:spPr>
          <a:xfrm>
            <a:off x="1403648" y="1196752"/>
            <a:ext cx="165618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lvl="0" indent="-914400">
              <a:spcBef>
                <a:spcPct val="0"/>
              </a:spcBef>
            </a:pPr>
            <a:r>
              <a:rPr lang="zh-TW" altLang="zh-TW" sz="2800" b="1" dirty="0" smtClean="0">
                <a:latin typeface="+mj-ea"/>
              </a:rPr>
              <a:t>活動清單</a:t>
            </a:r>
            <a:endParaRPr lang="zh-TW" altLang="en-US" sz="2800" b="1" dirty="0">
              <a:latin typeface="+mj-ea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77274" y="1196752"/>
          <a:ext cx="8964487" cy="518457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43607"/>
                <a:gridCol w="1506903"/>
                <a:gridCol w="3528392"/>
                <a:gridCol w="936104"/>
                <a:gridCol w="944838"/>
                <a:gridCol w="1004643"/>
              </a:tblGrid>
              <a:tr h="684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主活動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ID/</a:t>
                      </a:r>
                      <a:r>
                        <a:rPr lang="zh-TW" sz="2000" kern="100" dirty="0"/>
                        <a:t>名稱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次活動</a:t>
                      </a:r>
                      <a:r>
                        <a:rPr lang="en-US" sz="2000" kern="100" dirty="0"/>
                        <a:t>ID/</a:t>
                      </a:r>
                      <a:r>
                        <a:rPr lang="zh-TW" sz="2000" kern="100" dirty="0"/>
                        <a:t>名稱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活動描述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執行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負責人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先行</a:t>
                      </a:r>
                      <a:endParaRPr lang="en-US" altLang="zh-TW" sz="2000" kern="1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活動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工期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(</a:t>
                      </a:r>
                      <a:r>
                        <a:rPr lang="zh-TW" sz="2000" kern="100" dirty="0"/>
                        <a:t>時</a:t>
                      </a:r>
                      <a:r>
                        <a:rPr lang="en-US" sz="2000" kern="100" dirty="0"/>
                        <a:t>/</a:t>
                      </a:r>
                      <a:r>
                        <a:rPr lang="zh-TW" sz="2000" kern="100" dirty="0"/>
                        <a:t>天</a:t>
                      </a:r>
                      <a:r>
                        <a:rPr lang="en-US" sz="2000" kern="100" dirty="0"/>
                        <a:t>)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5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b="1" kern="100" dirty="0" smtClean="0">
                          <a:latin typeface="+mj-ea"/>
                          <a:ea typeface="+mj-ea"/>
                        </a:rPr>
                        <a:t>尋找</a:t>
                      </a:r>
                      <a:endParaRPr lang="en-US" altLang="zh-TW" sz="2000" b="1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b="1" kern="100" dirty="0" smtClean="0">
                          <a:latin typeface="+mj-ea"/>
                          <a:ea typeface="+mj-ea"/>
                        </a:rPr>
                        <a:t>結盟</a:t>
                      </a:r>
                      <a:r>
                        <a:rPr lang="zh-TW" sz="2000" b="1" kern="100" dirty="0">
                          <a:latin typeface="+mj-ea"/>
                          <a:ea typeface="+mj-ea"/>
                        </a:rPr>
                        <a:t>業者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1-1</a:t>
                      </a:r>
                      <a:r>
                        <a:rPr lang="zh-TW" sz="2000" kern="100" dirty="0"/>
                        <a:t>訪談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kern="100" dirty="0" smtClean="0"/>
                        <a:t>1.</a:t>
                      </a:r>
                      <a:r>
                        <a:rPr lang="zh-TW" sz="2000" kern="100" dirty="0" smtClean="0"/>
                        <a:t>尋找</a:t>
                      </a:r>
                      <a:r>
                        <a:rPr lang="en-US" sz="2000" kern="100" dirty="0" smtClean="0"/>
                        <a:t>200</a:t>
                      </a:r>
                      <a:r>
                        <a:rPr lang="zh-TW" sz="2000" kern="100" dirty="0" smtClean="0"/>
                        <a:t>公尺內的結盟業者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kern="100" dirty="0" smtClean="0"/>
                        <a:t>2.</a:t>
                      </a:r>
                      <a:r>
                        <a:rPr lang="zh-TW" sz="2000" kern="100" dirty="0" smtClean="0"/>
                        <a:t>確定業者後開始進行洽談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黃怡萍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尋找結盟廠商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15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1-2</a:t>
                      </a:r>
                      <a:r>
                        <a:rPr lang="zh-TW" sz="2000" kern="100" dirty="0"/>
                        <a:t>決定結盟條件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kern="100" dirty="0" smtClean="0"/>
                        <a:t>1.</a:t>
                      </a:r>
                      <a:r>
                        <a:rPr lang="zh-TW" sz="2000" kern="100" dirty="0" smtClean="0"/>
                        <a:t>協商簽約條件</a:t>
                      </a:r>
                      <a:endParaRPr lang="zh-TW" sz="2000" kern="100" dirty="0"/>
                    </a:p>
                    <a:p>
                      <a:pPr marL="342900" indent="-342900"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kern="100" dirty="0" smtClean="0"/>
                        <a:t>2.</a:t>
                      </a:r>
                      <a:r>
                        <a:rPr lang="zh-TW" sz="2000" kern="100" dirty="0" smtClean="0"/>
                        <a:t>條件內容如成本</a:t>
                      </a:r>
                      <a:r>
                        <a:rPr lang="en-US" sz="2000" kern="100" dirty="0" smtClean="0"/>
                        <a:t>,</a:t>
                      </a:r>
                      <a:r>
                        <a:rPr lang="zh-TW" sz="2000" kern="100" dirty="0" smtClean="0"/>
                        <a:t>需求性</a:t>
                      </a:r>
                      <a:r>
                        <a:rPr lang="zh-TW" altLang="en-US" sz="2000" kern="100" dirty="0" smtClean="0"/>
                        <a:t>等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黃怡萍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尋找結盟廠商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8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1-2.1 JIT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kern="100" dirty="0" smtClean="0"/>
                        <a:t>1.</a:t>
                      </a:r>
                      <a:r>
                        <a:rPr lang="zh-TW" sz="2000" kern="100" dirty="0" smtClean="0"/>
                        <a:t>促銷期間內發完廣告樣本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kern="100" dirty="0" smtClean="0"/>
                        <a:t>2.</a:t>
                      </a:r>
                      <a:r>
                        <a:rPr lang="zh-TW" sz="2000" kern="100" dirty="0" smtClean="0"/>
                        <a:t>廣告樣本確實發放完成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黃怡萍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決定</a:t>
                      </a:r>
                      <a:r>
                        <a:rPr lang="zh-TW" sz="2000" kern="100" dirty="0" smtClean="0"/>
                        <a:t>結盟條件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3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1-2.2</a:t>
                      </a:r>
                      <a:r>
                        <a:rPr lang="zh-TW" sz="2000" kern="100" dirty="0"/>
                        <a:t>廠商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kern="100" dirty="0" smtClean="0"/>
                        <a:t>1.</a:t>
                      </a:r>
                      <a:r>
                        <a:rPr lang="zh-TW" sz="2000" kern="100" dirty="0" smtClean="0"/>
                        <a:t>符合廠商需求性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kern="100" dirty="0" smtClean="0"/>
                        <a:t>2.</a:t>
                      </a:r>
                      <a:r>
                        <a:rPr lang="zh-TW" sz="2000" kern="100" dirty="0" smtClean="0"/>
                        <a:t>降低</a:t>
                      </a:r>
                      <a:r>
                        <a:rPr lang="zh-TW" sz="2000" kern="100" dirty="0"/>
                        <a:t>成本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kern="100" dirty="0" smtClean="0"/>
                        <a:t>3.</a:t>
                      </a:r>
                      <a:r>
                        <a:rPr lang="zh-TW" sz="2000" kern="100" dirty="0" smtClean="0"/>
                        <a:t>免費提供廣告樣本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張哲誌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決定結盟條件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3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/>
                        <a:t>1-3</a:t>
                      </a:r>
                      <a:r>
                        <a:rPr lang="zh-TW" sz="2000" kern="100"/>
                        <a:t>簽約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kern="100" dirty="0" smtClean="0"/>
                        <a:t>1.</a:t>
                      </a:r>
                      <a:r>
                        <a:rPr lang="zh-TW" sz="2000" kern="100" dirty="0" smtClean="0"/>
                        <a:t>於指定日簽約</a:t>
                      </a:r>
                      <a:r>
                        <a:rPr lang="en-US" sz="2000" kern="100" dirty="0" smtClean="0"/>
                        <a:t>,</a:t>
                      </a:r>
                      <a:r>
                        <a:rPr lang="zh-TW" sz="2000" kern="100" dirty="0" smtClean="0"/>
                        <a:t>互相交換</a:t>
                      </a:r>
                      <a:r>
                        <a:rPr lang="zh-TW" sz="2000" kern="100" dirty="0"/>
                        <a:t>合約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張哲誌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尋找結盟廠商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2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3" name="群組 52"/>
          <p:cNvGrpSpPr/>
          <p:nvPr/>
        </p:nvGrpSpPr>
        <p:grpSpPr>
          <a:xfrm>
            <a:off x="6462" y="0"/>
            <a:ext cx="9137538" cy="1115999"/>
            <a:chOff x="6462" y="0"/>
            <a:chExt cx="9137538" cy="1115999"/>
          </a:xfrm>
        </p:grpSpPr>
        <p:sp>
          <p:nvSpPr>
            <p:cNvPr id="21" name="矩形 20"/>
            <p:cNvSpPr/>
            <p:nvPr/>
          </p:nvSpPr>
          <p:spPr>
            <a:xfrm>
              <a:off x="6462" y="0"/>
              <a:ext cx="9137538" cy="11159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向右箭號 21"/>
            <p:cNvSpPr/>
            <p:nvPr/>
          </p:nvSpPr>
          <p:spPr>
            <a:xfrm>
              <a:off x="2081561" y="57507"/>
              <a:ext cx="944900" cy="1008111"/>
            </a:xfrm>
            <a:prstGeom prst="rightArrow">
              <a:avLst/>
            </a:prstGeom>
            <a:solidFill>
              <a:srgbClr val="FFFF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600" dirty="0"/>
            </a:p>
          </p:txBody>
        </p:sp>
        <p:sp>
          <p:nvSpPr>
            <p:cNvPr id="23" name="向右箭號 22"/>
            <p:cNvSpPr/>
            <p:nvPr/>
          </p:nvSpPr>
          <p:spPr>
            <a:xfrm>
              <a:off x="92466" y="51516"/>
              <a:ext cx="879134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向右箭號 23"/>
            <p:cNvSpPr/>
            <p:nvPr/>
          </p:nvSpPr>
          <p:spPr>
            <a:xfrm>
              <a:off x="1048960" y="51516"/>
              <a:ext cx="95651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向右箭號 24"/>
            <p:cNvSpPr/>
            <p:nvPr/>
          </p:nvSpPr>
          <p:spPr>
            <a:xfrm>
              <a:off x="3098453" y="77998"/>
              <a:ext cx="889870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971600" y="285146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範疇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2005470" y="309773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時間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3052219" y="305635"/>
              <a:ext cx="8640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成本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9" name="文字方塊 28"/>
            <p:cNvSpPr txBox="1"/>
            <p:nvPr/>
          </p:nvSpPr>
          <p:spPr>
            <a:xfrm>
              <a:off x="22617" y="306902"/>
              <a:ext cx="94898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rPr>
                <a:t>章程</a:t>
              </a:r>
              <a:endParaRPr lang="zh-TW" altLang="en-US" sz="26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0" name="向右箭號 29"/>
            <p:cNvSpPr/>
            <p:nvPr/>
          </p:nvSpPr>
          <p:spPr>
            <a:xfrm>
              <a:off x="4104422" y="52353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4047452" y="279989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品質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2" name="向右箭號 31"/>
            <p:cNvSpPr/>
            <p:nvPr/>
          </p:nvSpPr>
          <p:spPr>
            <a:xfrm>
              <a:off x="5133026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5076056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人資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4" name="向右箭號 33"/>
            <p:cNvSpPr/>
            <p:nvPr/>
          </p:nvSpPr>
          <p:spPr>
            <a:xfrm>
              <a:off x="6141138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6084168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溝通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6" name="向右箭號 35"/>
            <p:cNvSpPr/>
            <p:nvPr/>
          </p:nvSpPr>
          <p:spPr>
            <a:xfrm>
              <a:off x="7143984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7087014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風險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38" name="向右箭號 37"/>
            <p:cNvSpPr/>
            <p:nvPr/>
          </p:nvSpPr>
          <p:spPr>
            <a:xfrm>
              <a:off x="8170241" y="44628"/>
              <a:ext cx="938263" cy="1008000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8113271" y="272264"/>
              <a:ext cx="9232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ea"/>
                  <a:ea typeface="+mj-ea"/>
                </a:rPr>
                <a:t>採購</a:t>
              </a:r>
              <a:endPara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 smtClean="0"/>
              <a:t>2015/09/29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專案管理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5F2E-4766-4BCF-8331-E885B81C698E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</p:nvPr>
        </p:nvGraphicFramePr>
        <p:xfrm>
          <a:off x="72007" y="77653"/>
          <a:ext cx="8964489" cy="64219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30964"/>
                <a:gridCol w="1647202"/>
                <a:gridCol w="3765033"/>
                <a:gridCol w="1019697"/>
                <a:gridCol w="1019697"/>
                <a:gridCol w="481896"/>
              </a:tblGrid>
              <a:tr h="6747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2.</a:t>
                      </a:r>
                      <a:r>
                        <a:rPr kumimoji="0" lang="zh-TW" sz="200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尋找印刷</a:t>
                      </a:r>
                      <a:r>
                        <a:rPr kumimoji="0" lang="zh-TW" sz="20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廠商</a:t>
                      </a:r>
                      <a:endParaRPr kumimoji="0" lang="zh-TW" sz="2000" kern="1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2-1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選定款式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1.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確認業者需求款式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2.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依業者指定</a:t>
                      </a: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,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設計款式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張哲誌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尋找</a:t>
                      </a:r>
                      <a:r>
                        <a:rPr kumimoji="0" lang="zh-TW" sz="2000" b="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印</a:t>
                      </a:r>
                      <a:endParaRPr kumimoji="0" lang="en-US" altLang="zh-TW" sz="2000" b="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2000" b="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刷</a:t>
                      </a:r>
                      <a:r>
                        <a:rPr kumimoji="0" lang="zh-TW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廠商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2000" b="0" kern="1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kumimoji="0" lang="zh-TW" sz="2000" b="0" kern="1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01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2-2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樣本價格擬定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與印刷廠協商批量價格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進行殺價空間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3.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雙方認同價格擬定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吳致毅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尋找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印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刷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廠商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15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2-3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訂購批量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與業者確認需求批量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2..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通知印刷廠商開始執行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3.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確認交貨時間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吳致毅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尋找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印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刷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廠商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</a:rPr>
                        <a:t>7</a:t>
                      </a:r>
                      <a:endParaRPr lang="zh-TW" sz="2000" kern="10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latin typeface="+mj-ea"/>
                          <a:ea typeface="+mj-ea"/>
                        </a:rPr>
                        <a:t>3.</a:t>
                      </a:r>
                      <a:r>
                        <a:rPr lang="zh-TW" sz="2000" b="1" kern="100" dirty="0">
                          <a:latin typeface="+mj-ea"/>
                          <a:ea typeface="+mj-ea"/>
                        </a:rPr>
                        <a:t>執行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3-1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發放產品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以抽樣方式檢驗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是否合乎業者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baseline="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需求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性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2.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通過檢驗後開始發放至結盟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店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家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吳致毅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執行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7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9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3-2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簽訂合約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</a:rPr>
                        <a:t>1.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簽收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單據上表示業者確實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使用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baseline="0" dirty="0" smtClean="0">
                          <a:latin typeface="+mj-ea"/>
                          <a:ea typeface="+mj-ea"/>
                        </a:rPr>
                        <a:t> 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本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產品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+mj-ea"/>
                          <a:ea typeface="+mj-ea"/>
                        </a:rPr>
                        <a:t>2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. 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將產品送至店家時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請業者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簽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收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單據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以示產品確認無誤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李浩銘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執行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7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+mj-ea"/>
                          <a:ea typeface="+mj-ea"/>
                        </a:rPr>
                        <a:t>3-3</a:t>
                      </a:r>
                      <a:r>
                        <a:rPr lang="zh-TW" sz="2000" kern="100">
                          <a:latin typeface="+mj-ea"/>
                          <a:ea typeface="+mj-ea"/>
                        </a:rPr>
                        <a:t>以驗證方式確保專案執行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1.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隨機選取時間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監督業者以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確保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專案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執行</a:t>
                      </a:r>
                      <a:r>
                        <a:rPr lang="en-US" sz="2000" kern="10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zh-TW" sz="2000" kern="100" dirty="0">
                          <a:latin typeface="+mj-ea"/>
                          <a:ea typeface="+mj-ea"/>
                        </a:rPr>
                        <a:t>以拍照等驗證方式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證</a:t>
                      </a:r>
                      <a:endParaRPr lang="en-US" altLang="zh-TW" sz="2000" kern="100" dirty="0" smtClean="0"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latin typeface="+mj-ea"/>
                          <a:ea typeface="+mj-ea"/>
                        </a:rPr>
                        <a:t>   </a:t>
                      </a:r>
                      <a:r>
                        <a:rPr lang="zh-TW" sz="2000" kern="100" dirty="0" smtClean="0">
                          <a:latin typeface="+mj-ea"/>
                          <a:ea typeface="+mj-ea"/>
                        </a:rPr>
                        <a:t>明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+mj-ea"/>
                          <a:ea typeface="+mj-ea"/>
                        </a:rPr>
                        <a:t>李浩銘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+mj-ea"/>
                          <a:ea typeface="+mj-ea"/>
                        </a:rPr>
                        <a:t>執行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+mj-ea"/>
                          <a:ea typeface="+mj-ea"/>
                        </a:rPr>
                        <a:t>6</a:t>
                      </a:r>
                      <a:endParaRPr lang="zh-TW" sz="2000" kern="1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632</TotalTime>
  <Words>2100</Words>
  <Application>Microsoft Office PowerPoint</Application>
  <PresentationFormat>如螢幕大小 (4:3)</PresentationFormat>
  <Paragraphs>816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匯合</vt:lpstr>
      <vt:lpstr>投影片 1</vt:lpstr>
      <vt:lpstr>大 綱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  <vt:lpstr>投影片 19</vt:lpstr>
      <vt:lpstr>投影片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ikhnaton12</dc:creator>
  <cp:lastModifiedBy>user</cp:lastModifiedBy>
  <cp:revision>89</cp:revision>
  <dcterms:created xsi:type="dcterms:W3CDTF">2012-04-14T06:41:31Z</dcterms:created>
  <dcterms:modified xsi:type="dcterms:W3CDTF">2015-10-06T01:00:04Z</dcterms:modified>
</cp:coreProperties>
</file>